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965106-5A68-49D9-9320-C1E442E2A1D8}" type="datetimeFigureOut">
              <a:rPr lang="de-DE" smtClean="0"/>
              <a:t>17.02.2018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EB434-63EA-4E44-96F9-D19D3957EACA}" type="slidenum">
              <a:rPr lang="de-DE" smtClean="0"/>
              <a:t>‹Nr.›</a:t>
            </a:fld>
            <a:endParaRPr lang="de-DE"/>
          </a:p>
        </p:txBody>
      </p:sp>
    </p:spTree>
    <p:extLst>
      <p:ext uri="{BB962C8B-B14F-4D97-AF65-F5344CB8AC3E}">
        <p14:creationId xmlns:p14="http://schemas.microsoft.com/office/powerpoint/2010/main" val="371759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a:solidFill>
              <a:srgbClr val="000000"/>
            </a:solidFill>
            <a:miter lim="800000"/>
            <a:headEnd/>
            <a:tailEnd/>
          </a:ln>
        </p:spPr>
      </p:sp>
      <p:sp>
        <p:nvSpPr>
          <p:cNvPr id="1361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1796075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a:solidFill>
              <a:srgbClr val="000000"/>
            </a:solidFill>
            <a:miter lim="800000"/>
            <a:headEnd/>
            <a:tailEnd/>
          </a:ln>
        </p:spPr>
      </p:sp>
      <p:sp>
        <p:nvSpPr>
          <p:cNvPr id="1454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de-DE" altLang="de-DE" smtClean="0">
                <a:latin typeface="Times New Roman" panose="02020603050405020304" pitchFamily="18" charset="0"/>
              </a:rPr>
              <a:t>Wissenschaft bedient sich Modellwelt – Verschiedene Theorien</a:t>
            </a:r>
          </a:p>
          <a:p>
            <a:pPr eaLnBrk="1" hangingPunct="1">
              <a:buFontTx/>
              <a:buChar char="•"/>
            </a:pPr>
            <a:r>
              <a:rPr lang="de-DE" altLang="de-DE" smtClean="0">
                <a:latin typeface="Times New Roman" panose="02020603050405020304" pitchFamily="18" charset="0"/>
              </a:rPr>
              <a:t>Nur Neoklassik und Keynesianismus interessant</a:t>
            </a:r>
          </a:p>
          <a:p>
            <a:pPr eaLnBrk="1" hangingPunct="1">
              <a:buFontTx/>
              <a:buChar char="•"/>
            </a:pPr>
            <a:r>
              <a:rPr lang="de-DE" altLang="de-DE" smtClean="0">
                <a:latin typeface="Times New Roman" panose="02020603050405020304" pitchFamily="18" charset="0"/>
              </a:rPr>
              <a:t>Neoklassische Theorie - Erklärung für Arbeitslosigkeit ?</a:t>
            </a:r>
          </a:p>
          <a:p>
            <a:pPr eaLnBrk="1" hangingPunct="1">
              <a:buFontTx/>
              <a:buChar char="•"/>
            </a:pPr>
            <a:r>
              <a:rPr lang="de-DE" altLang="de-DE" smtClean="0">
                <a:latin typeface="Times New Roman" panose="02020603050405020304" pitchFamily="18" charset="0"/>
              </a:rPr>
              <a:t>Vertreter Smith (Unsichtbare Hand), Ricardo (komparativer Vorteil..); Mill Engländer:…hat im Zuge der Wissenschaft versucht Einzelbeobachtungen zu verallgemeinern…. Nebenbei: 1848 Frauenarbeit und Gründe für niedrigen Frauenlohn analysiert – nur am Rande. (Q.: Brockhaus)</a:t>
            </a:r>
          </a:p>
          <a:p>
            <a:pPr eaLnBrk="1" hangingPunct="1">
              <a:buFontTx/>
              <a:buChar char="•"/>
            </a:pPr>
            <a:r>
              <a:rPr lang="de-DE" altLang="de-DE" smtClean="0">
                <a:latin typeface="Times New Roman" panose="02020603050405020304" pitchFamily="18" charset="0"/>
              </a:rPr>
              <a:t>Für alle drei Vertreter gilt die Maxime:  Freiheit des Einzelnen steht im Vordergrund.</a:t>
            </a:r>
          </a:p>
          <a:p>
            <a:pPr eaLnBrk="1" hangingPunct="1">
              <a:buFontTx/>
              <a:buChar char="•"/>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438745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a:solidFill>
              <a:srgbClr val="000000"/>
            </a:solidFill>
            <a:miter lim="800000"/>
            <a:headEnd/>
            <a:tailEnd/>
          </a:ln>
        </p:spPr>
      </p:sp>
      <p:sp>
        <p:nvSpPr>
          <p:cNvPr id="146435" name="Rectangle 3"/>
          <p:cNvSpPr>
            <a:spLocks noGrp="1" noChangeArrowheads="1"/>
          </p:cNvSpPr>
          <p:nvPr>
            <p:ph type="body" idx="1"/>
          </p:nvPr>
        </p:nvSpPr>
        <p:spPr>
          <a:xfrm>
            <a:off x="946150" y="4860925"/>
            <a:ext cx="5207000" cy="460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720732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a:solidFill>
              <a:srgbClr val="000000"/>
            </a:solidFill>
            <a:miter lim="800000"/>
            <a:headEnd/>
            <a:tailEnd/>
          </a:ln>
        </p:spPr>
      </p:sp>
      <p:sp>
        <p:nvSpPr>
          <p:cNvPr id="147459" name="Rectangle 3"/>
          <p:cNvSpPr>
            <a:spLocks noGrp="1" noChangeArrowheads="1"/>
          </p:cNvSpPr>
          <p:nvPr>
            <p:ph type="body" idx="1"/>
          </p:nvPr>
        </p:nvSpPr>
        <p:spPr>
          <a:xfrm>
            <a:off x="946150" y="4860925"/>
            <a:ext cx="5207000" cy="460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mtClean="0">
                <a:latin typeface="Times New Roman" panose="02020603050405020304" pitchFamily="18" charset="0"/>
              </a:rPr>
              <a:t>Fritz Söllner, Die Geschichte des ökonomischen Denkens, 2. Aufl., Springer 2001, 36</a:t>
            </a:r>
          </a:p>
          <a:p>
            <a:pPr eaLnBrk="1" hangingPunct="1"/>
            <a:r>
              <a:rPr lang="de-DE" altLang="de-DE" smtClean="0">
                <a:latin typeface="Times New Roman" panose="02020603050405020304" pitchFamily="18" charset="0"/>
              </a:rPr>
              <a:t>Nach Meinung von Say kann die Produktion nie zu groß sein, da sich jedes Angebot durch das bei der Produktion entstehende Einkommen seine Nachfrage selbst schaffen würde. Auch könne die Ersparnis nie zu hoch sein, da jegliche Ersparnis in Form von Investitionen nachfragewirksam werden würde. Es könne allenfalls Ungleichgewichte in einzelnen Sektoren geben, die sich aber aufgrund der wettbewerblichen Anpassungsprozesse schnell ausgleichen würden.</a:t>
            </a:r>
            <a:endParaRPr lang="de-AT" altLang="de-DE" smtClean="0">
              <a:latin typeface="Times New Roman" panose="02020603050405020304" pitchFamily="18" charset="0"/>
            </a:endParaRPr>
          </a:p>
        </p:txBody>
      </p:sp>
    </p:spTree>
    <p:extLst>
      <p:ext uri="{BB962C8B-B14F-4D97-AF65-F5344CB8AC3E}">
        <p14:creationId xmlns:p14="http://schemas.microsoft.com/office/powerpoint/2010/main" val="540531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Folienbildplatzhalter 1"/>
          <p:cNvSpPr>
            <a:spLocks noGrp="1" noRot="1" noChangeAspect="1" noTextEdit="1"/>
          </p:cNvSpPr>
          <p:nvPr>
            <p:ph type="sldImg"/>
          </p:nvPr>
        </p:nvSpPr>
        <p:spPr>
          <a:ln>
            <a:solidFill>
              <a:srgbClr val="000000"/>
            </a:solidFill>
            <a:miter lim="800000"/>
            <a:headEnd/>
            <a:tailEnd/>
          </a:ln>
        </p:spPr>
      </p:sp>
      <p:sp>
        <p:nvSpPr>
          <p:cNvPr id="148483"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de-DE" altLang="de-DE" smtClean="0">
              <a:latin typeface="Times New Roman" panose="02020603050405020304" pitchFamily="18" charset="0"/>
            </a:endParaRPr>
          </a:p>
        </p:txBody>
      </p:sp>
      <p:sp>
        <p:nvSpPr>
          <p:cNvPr id="148484"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9429138B-F021-4B73-8A54-CF058F810C35}" type="slidenum">
              <a:rPr lang="de-DE" altLang="de-DE">
                <a:solidFill>
                  <a:srgbClr val="FFFFFF"/>
                </a:solidFill>
                <a:latin typeface="Times New Roman" panose="02020603050405020304" pitchFamily="18" charset="0"/>
                <a:ea typeface="Arial Unicode MS" panose="020B0604020202020204" pitchFamily="34" charset="-128"/>
              </a:rPr>
              <a:pPr eaLnBrk="1"/>
              <a:t>15</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3986682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a:solidFill>
              <a:srgbClr val="000000"/>
            </a:solidFill>
            <a:miter lim="800000"/>
            <a:headEnd/>
            <a:tailEnd/>
          </a:ln>
        </p:spPr>
      </p:sp>
      <p:sp>
        <p:nvSpPr>
          <p:cNvPr id="1495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1116115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a:solidFill>
              <a:srgbClr val="000000"/>
            </a:solidFill>
            <a:miter lim="800000"/>
            <a:headEnd/>
            <a:tailEnd/>
          </a:ln>
        </p:spPr>
      </p:sp>
      <p:sp>
        <p:nvSpPr>
          <p:cNvPr id="1505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12670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Folienbildplatzhalter 1"/>
          <p:cNvSpPr>
            <a:spLocks noGrp="1" noRot="1" noChangeAspect="1" noTextEdit="1"/>
          </p:cNvSpPr>
          <p:nvPr>
            <p:ph type="sldImg"/>
          </p:nvPr>
        </p:nvSpPr>
        <p:spPr>
          <a:ln>
            <a:solidFill>
              <a:srgbClr val="000000"/>
            </a:solidFill>
            <a:miter lim="800000"/>
            <a:headEnd/>
            <a:tailEnd/>
          </a:ln>
        </p:spPr>
      </p:sp>
      <p:sp>
        <p:nvSpPr>
          <p:cNvPr id="151555"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51556"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CF45443F-ED21-4171-80AD-414B7EEFB28F}" type="slidenum">
              <a:rPr lang="de-DE" altLang="de-DE">
                <a:solidFill>
                  <a:srgbClr val="FFFFFF"/>
                </a:solidFill>
                <a:latin typeface="Times New Roman" panose="02020603050405020304" pitchFamily="18" charset="0"/>
                <a:ea typeface="Arial Unicode MS" panose="020B0604020202020204" pitchFamily="34" charset="-128"/>
              </a:rPr>
              <a:pPr eaLnBrk="1"/>
              <a:t>18</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3416279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BF551E3B-8B52-488D-AC08-AE4BB1D34C15}" type="slidenum">
              <a:rPr lang="de-DE" altLang="de-DE">
                <a:solidFill>
                  <a:srgbClr val="FFFFFF"/>
                </a:solidFill>
                <a:latin typeface="Times New Roman" panose="02020603050405020304" pitchFamily="18" charset="0"/>
                <a:ea typeface="Arial Unicode MS" panose="020B0604020202020204" pitchFamily="34" charset="-128"/>
              </a:rPr>
              <a:pPr eaLnBrk="1"/>
              <a:t>19</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52579" name="Rectangle 2"/>
          <p:cNvSpPr>
            <a:spLocks noGrp="1" noRot="1" noChangeAspect="1" noChangeArrowheads="1" noTextEdit="1"/>
          </p:cNvSpPr>
          <p:nvPr>
            <p:ph type="sldImg"/>
          </p:nvPr>
        </p:nvSpPr>
        <p:spPr>
          <a:xfrm>
            <a:off x="123825" y="754063"/>
            <a:ext cx="6850063" cy="3854450"/>
          </a:xfrm>
          <a:ln>
            <a:solidFill>
              <a:srgbClr val="000000"/>
            </a:solidFill>
            <a:miter lim="800000"/>
            <a:headEnd/>
            <a:tailEnd/>
          </a:ln>
        </p:spPr>
      </p:sp>
      <p:sp>
        <p:nvSpPr>
          <p:cNvPr id="152580" name="Rectangle 3"/>
          <p:cNvSpPr>
            <a:spLocks noGrp="1" noChangeArrowheads="1"/>
          </p:cNvSpPr>
          <p:nvPr>
            <p:ph type="body" idx="1"/>
          </p:nvPr>
        </p:nvSpPr>
        <p:spPr>
          <a:xfrm>
            <a:off x="933450" y="4846638"/>
            <a:ext cx="5229225" cy="4608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1654465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ECC59D72-51E4-4030-87A5-D0891FC5BBA5}" type="slidenum">
              <a:rPr lang="de-DE" altLang="de-DE">
                <a:solidFill>
                  <a:srgbClr val="FFFFFF"/>
                </a:solidFill>
                <a:latin typeface="Times New Roman" panose="02020603050405020304" pitchFamily="18" charset="0"/>
                <a:ea typeface="Arial Unicode MS" panose="020B0604020202020204" pitchFamily="34" charset="-128"/>
              </a:rPr>
              <a:pPr eaLnBrk="1"/>
              <a:t>20</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53603" name="Rectangle 2"/>
          <p:cNvSpPr>
            <a:spLocks noGrp="1" noRot="1" noChangeAspect="1" noChangeArrowheads="1" noTextEdit="1"/>
          </p:cNvSpPr>
          <p:nvPr>
            <p:ph type="sldImg"/>
          </p:nvPr>
        </p:nvSpPr>
        <p:spPr>
          <a:ln>
            <a:solidFill>
              <a:srgbClr val="000000"/>
            </a:solidFill>
            <a:miter lim="800000"/>
            <a:headEnd/>
            <a:tailEnd/>
          </a:ln>
        </p:spPr>
      </p:sp>
      <p:sp>
        <p:nvSpPr>
          <p:cNvPr id="153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780595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6273A59C-472D-4842-84B6-30FFDB1C9BCF}" type="slidenum">
              <a:rPr lang="de-DE" altLang="de-DE">
                <a:solidFill>
                  <a:srgbClr val="FFFFFF"/>
                </a:solidFill>
                <a:latin typeface="Times New Roman" panose="02020603050405020304" pitchFamily="18" charset="0"/>
                <a:ea typeface="Arial Unicode MS" panose="020B0604020202020204" pitchFamily="34" charset="-128"/>
              </a:rPr>
              <a:pPr eaLnBrk="1"/>
              <a:t>21</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54627" name="Rectangle 2"/>
          <p:cNvSpPr>
            <a:spLocks noGrp="1" noRot="1" noChangeAspect="1" noChangeArrowheads="1" noTextEdit="1"/>
          </p:cNvSpPr>
          <p:nvPr>
            <p:ph type="sldImg"/>
          </p:nvPr>
        </p:nvSpPr>
        <p:spPr>
          <a:ln>
            <a:solidFill>
              <a:srgbClr val="000000"/>
            </a:solidFill>
            <a:miter lim="800000"/>
            <a:headEnd/>
            <a:tailEnd/>
          </a:ln>
        </p:spPr>
      </p:sp>
      <p:sp>
        <p:nvSpPr>
          <p:cNvPr id="154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33005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a:solidFill>
              <a:srgbClr val="000000"/>
            </a:solidFill>
            <a:miter lim="800000"/>
            <a:headEnd/>
            <a:tailEnd/>
          </a:ln>
        </p:spPr>
      </p:sp>
      <p:sp>
        <p:nvSpPr>
          <p:cNvPr id="1372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2724492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FD074019-83C3-49DF-9165-02D85019EE6C}" type="slidenum">
              <a:rPr lang="de-DE" altLang="de-DE">
                <a:solidFill>
                  <a:srgbClr val="FFFFFF"/>
                </a:solidFill>
                <a:latin typeface="Times New Roman" panose="02020603050405020304" pitchFamily="18" charset="0"/>
                <a:ea typeface="Arial Unicode MS" panose="020B0604020202020204" pitchFamily="34" charset="-128"/>
              </a:rPr>
              <a:pPr eaLnBrk="1"/>
              <a:t>22</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55651" name="Rectangle 2"/>
          <p:cNvSpPr>
            <a:spLocks noGrp="1" noRot="1" noChangeAspect="1" noChangeArrowheads="1" noTextEdit="1"/>
          </p:cNvSpPr>
          <p:nvPr>
            <p:ph type="sldImg"/>
          </p:nvPr>
        </p:nvSpPr>
        <p:spPr>
          <a:ln>
            <a:solidFill>
              <a:srgbClr val="000000"/>
            </a:solidFill>
            <a:miter lim="800000"/>
            <a:headEnd/>
            <a:tailEnd/>
          </a:ln>
        </p:spPr>
      </p:sp>
      <p:sp>
        <p:nvSpPr>
          <p:cNvPr id="155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196494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D2C16AE5-7EF1-42CC-83DD-DB3EBE75590B}" type="slidenum">
              <a:rPr lang="de-DE" altLang="de-DE">
                <a:solidFill>
                  <a:srgbClr val="FFFFFF"/>
                </a:solidFill>
                <a:latin typeface="Times New Roman" panose="02020603050405020304" pitchFamily="18" charset="0"/>
                <a:ea typeface="Arial Unicode MS" panose="020B0604020202020204" pitchFamily="34" charset="-128"/>
              </a:rPr>
              <a:pPr eaLnBrk="1"/>
              <a:t>23</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56675" name="Rectangle 2"/>
          <p:cNvSpPr>
            <a:spLocks noGrp="1" noRot="1" noChangeAspect="1" noChangeArrowheads="1" noTextEdit="1"/>
          </p:cNvSpPr>
          <p:nvPr>
            <p:ph type="sldImg"/>
          </p:nvPr>
        </p:nvSpPr>
        <p:spPr>
          <a:ln>
            <a:solidFill>
              <a:srgbClr val="000000"/>
            </a:solidFill>
            <a:miter lim="800000"/>
            <a:headEnd/>
            <a:tailEnd/>
          </a:ln>
        </p:spPr>
      </p:sp>
      <p:sp>
        <p:nvSpPr>
          <p:cNvPr id="156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4071787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253F7F19-48B7-4924-AF2F-2928E93AC7FA}" type="slidenum">
              <a:rPr lang="de-DE" altLang="de-DE">
                <a:solidFill>
                  <a:srgbClr val="FFFFFF"/>
                </a:solidFill>
                <a:latin typeface="Times New Roman" panose="02020603050405020304" pitchFamily="18" charset="0"/>
                <a:ea typeface="Arial Unicode MS" panose="020B0604020202020204" pitchFamily="34" charset="-128"/>
              </a:rPr>
              <a:pPr eaLnBrk="1"/>
              <a:t>24</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57699" name="Rectangle 2"/>
          <p:cNvSpPr>
            <a:spLocks noGrp="1" noRot="1" noChangeAspect="1" noChangeArrowheads="1" noTextEdit="1"/>
          </p:cNvSpPr>
          <p:nvPr>
            <p:ph type="sldImg"/>
          </p:nvPr>
        </p:nvSpPr>
        <p:spPr>
          <a:ln>
            <a:solidFill>
              <a:srgbClr val="000000"/>
            </a:solidFill>
            <a:miter lim="800000"/>
            <a:headEnd/>
            <a:tailEnd/>
          </a:ln>
        </p:spPr>
      </p:sp>
      <p:sp>
        <p:nvSpPr>
          <p:cNvPr id="157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5173121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Folienbildplatzhalter 1"/>
          <p:cNvSpPr>
            <a:spLocks noGrp="1" noRot="1" noChangeAspect="1" noTextEdit="1"/>
          </p:cNvSpPr>
          <p:nvPr>
            <p:ph type="sldImg"/>
          </p:nvPr>
        </p:nvSpPr>
        <p:spPr>
          <a:ln>
            <a:solidFill>
              <a:srgbClr val="000000"/>
            </a:solidFill>
            <a:miter lim="800000"/>
            <a:headEnd/>
            <a:tailEnd/>
          </a:ln>
        </p:spPr>
      </p:sp>
      <p:sp>
        <p:nvSpPr>
          <p:cNvPr id="158723"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58724"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43D839BA-90C0-45E1-B13D-7350C119E566}" type="slidenum">
              <a:rPr lang="de-DE" altLang="de-DE">
                <a:solidFill>
                  <a:srgbClr val="FFFFFF"/>
                </a:solidFill>
                <a:latin typeface="Times New Roman" panose="02020603050405020304" pitchFamily="18" charset="0"/>
                <a:ea typeface="Arial Unicode MS" panose="020B0604020202020204" pitchFamily="34" charset="-128"/>
              </a:rPr>
              <a:pPr eaLnBrk="1"/>
              <a:t>25</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3790456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Folienbildplatzhalter 1"/>
          <p:cNvSpPr>
            <a:spLocks noGrp="1" noRot="1" noChangeAspect="1" noTextEdit="1"/>
          </p:cNvSpPr>
          <p:nvPr>
            <p:ph type="sldImg"/>
          </p:nvPr>
        </p:nvSpPr>
        <p:spPr>
          <a:ln>
            <a:solidFill>
              <a:srgbClr val="000000"/>
            </a:solidFill>
            <a:miter lim="800000"/>
            <a:headEnd/>
            <a:tailEnd/>
          </a:ln>
        </p:spPr>
      </p:sp>
      <p:sp>
        <p:nvSpPr>
          <p:cNvPr id="159747"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59748"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CE8A4688-EE3A-4F8F-AEA7-20BDD85F2452}" type="slidenum">
              <a:rPr lang="de-DE" altLang="de-DE">
                <a:solidFill>
                  <a:srgbClr val="FFFFFF"/>
                </a:solidFill>
                <a:latin typeface="Times New Roman" panose="02020603050405020304" pitchFamily="18" charset="0"/>
                <a:ea typeface="Arial Unicode MS" panose="020B0604020202020204" pitchFamily="34" charset="-128"/>
              </a:rPr>
              <a:pPr eaLnBrk="1"/>
              <a:t>26</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4279128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a:solidFill>
              <a:srgbClr val="000000"/>
            </a:solidFill>
            <a:miter lim="800000"/>
            <a:headEnd/>
            <a:tailEnd/>
          </a:ln>
        </p:spPr>
      </p:sp>
      <p:sp>
        <p:nvSpPr>
          <p:cNvPr id="160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862333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a:solidFill>
              <a:srgbClr val="000000"/>
            </a:solidFill>
            <a:miter lim="800000"/>
            <a:headEnd/>
            <a:tailEnd/>
          </a:ln>
        </p:spPr>
      </p:sp>
      <p:sp>
        <p:nvSpPr>
          <p:cNvPr id="1617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29892851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Folienbildplatzhalter 1"/>
          <p:cNvSpPr>
            <a:spLocks noGrp="1" noRot="1" noChangeAspect="1" noTextEdit="1"/>
          </p:cNvSpPr>
          <p:nvPr>
            <p:ph type="sldImg"/>
          </p:nvPr>
        </p:nvSpPr>
        <p:spPr>
          <a:ln>
            <a:solidFill>
              <a:srgbClr val="000000"/>
            </a:solidFill>
            <a:miter lim="800000"/>
            <a:headEnd/>
            <a:tailEnd/>
          </a:ln>
        </p:spPr>
      </p:sp>
      <p:sp>
        <p:nvSpPr>
          <p:cNvPr id="162819"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62820"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4CB4C3DA-0694-4418-B174-88E9BE94C3C8}" type="slidenum">
              <a:rPr lang="de-DE" altLang="de-DE">
                <a:solidFill>
                  <a:srgbClr val="FFFFFF"/>
                </a:solidFill>
                <a:latin typeface="Times New Roman" panose="02020603050405020304" pitchFamily="18" charset="0"/>
                <a:ea typeface="Arial Unicode MS" panose="020B0604020202020204" pitchFamily="34" charset="-128"/>
              </a:rPr>
              <a:pPr eaLnBrk="1"/>
              <a:t>29</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1077871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a:solidFill>
              <a:srgbClr val="000000"/>
            </a:solidFill>
            <a:miter lim="800000"/>
            <a:headEnd/>
            <a:tailEnd/>
          </a:ln>
        </p:spPr>
      </p:sp>
      <p:sp>
        <p:nvSpPr>
          <p:cNvPr id="1638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4681902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a:solidFill>
              <a:srgbClr val="000000"/>
            </a:solidFill>
            <a:miter lim="800000"/>
            <a:headEnd/>
            <a:tailEnd/>
          </a:ln>
        </p:spPr>
      </p:sp>
      <p:sp>
        <p:nvSpPr>
          <p:cNvPr id="164867" name="Rectangle 3"/>
          <p:cNvSpPr>
            <a:spLocks noGrp="1" noChangeArrowheads="1"/>
          </p:cNvSpPr>
          <p:nvPr>
            <p:ph type="body" idx="1"/>
          </p:nvPr>
        </p:nvSpPr>
        <p:spPr>
          <a:xfrm>
            <a:off x="946150" y="4860925"/>
            <a:ext cx="5207000" cy="460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13512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FC9F13CF-8188-469D-AEBD-A8158379DC9C}" type="slidenum">
              <a:rPr lang="de-DE" altLang="de-DE">
                <a:solidFill>
                  <a:srgbClr val="FFFFFF"/>
                </a:solidFill>
                <a:latin typeface="Times New Roman" panose="02020603050405020304" pitchFamily="18" charset="0"/>
                <a:ea typeface="Arial Unicode MS" panose="020B0604020202020204" pitchFamily="34" charset="-128"/>
              </a:rPr>
              <a:pPr eaLnBrk="1"/>
              <a:t>4</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38243" name="Rectangle 2"/>
          <p:cNvSpPr>
            <a:spLocks noGrp="1" noRot="1" noChangeAspect="1" noChangeArrowheads="1" noTextEdit="1"/>
          </p:cNvSpPr>
          <p:nvPr>
            <p:ph type="sldImg"/>
          </p:nvPr>
        </p:nvSpPr>
        <p:spPr>
          <a:ln>
            <a:solidFill>
              <a:srgbClr val="000000"/>
            </a:solidFill>
            <a:miter lim="800000"/>
            <a:headEnd/>
            <a:tailEnd/>
          </a:ln>
        </p:spPr>
      </p:sp>
      <p:sp>
        <p:nvSpPr>
          <p:cNvPr id="1382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9708118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ln>
            <a:solidFill>
              <a:srgbClr val="000000"/>
            </a:solidFill>
            <a:miter lim="800000"/>
            <a:headEnd/>
            <a:tailEnd/>
          </a:ln>
        </p:spPr>
      </p:sp>
      <p:sp>
        <p:nvSpPr>
          <p:cNvPr id="1658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6047919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a:solidFill>
              <a:srgbClr val="000000"/>
            </a:solidFill>
            <a:miter lim="800000"/>
            <a:headEnd/>
            <a:tailEnd/>
          </a:ln>
        </p:spPr>
      </p:sp>
      <p:sp>
        <p:nvSpPr>
          <p:cNvPr id="166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1304704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Folienbildplatzhalter 1"/>
          <p:cNvSpPr>
            <a:spLocks noGrp="1" noRot="1" noChangeAspect="1" noTextEdit="1"/>
          </p:cNvSpPr>
          <p:nvPr>
            <p:ph type="sldImg"/>
          </p:nvPr>
        </p:nvSpPr>
        <p:spPr>
          <a:ln>
            <a:solidFill>
              <a:srgbClr val="000000"/>
            </a:solidFill>
            <a:miter lim="800000"/>
            <a:headEnd/>
            <a:tailEnd/>
          </a:ln>
        </p:spPr>
      </p:sp>
      <p:sp>
        <p:nvSpPr>
          <p:cNvPr id="167939"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67940"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0C4B2FFE-68E7-4BCB-B15B-73A84F645BB9}" type="slidenum">
              <a:rPr lang="de-DE" altLang="de-DE">
                <a:solidFill>
                  <a:srgbClr val="FFFFFF"/>
                </a:solidFill>
                <a:latin typeface="Times New Roman" panose="02020603050405020304" pitchFamily="18" charset="0"/>
                <a:ea typeface="Arial Unicode MS" panose="020B0604020202020204" pitchFamily="34" charset="-128"/>
              </a:rPr>
              <a:pPr eaLnBrk="1"/>
              <a:t>34</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23172204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a:solidFill>
              <a:srgbClr val="000000"/>
            </a:solidFill>
            <a:miter lim="800000"/>
            <a:headEnd/>
            <a:tailEnd/>
          </a:ln>
        </p:spPr>
      </p:sp>
      <p:sp>
        <p:nvSpPr>
          <p:cNvPr id="1689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2844324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a:solidFill>
              <a:srgbClr val="000000"/>
            </a:solidFill>
            <a:miter lim="800000"/>
            <a:headEnd/>
            <a:tailEnd/>
          </a:ln>
        </p:spPr>
      </p:sp>
      <p:sp>
        <p:nvSpPr>
          <p:cNvPr id="1699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6755072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Folienbildplatzhalter 1"/>
          <p:cNvSpPr>
            <a:spLocks noGrp="1" noRot="1" noChangeAspect="1" noTextEdit="1"/>
          </p:cNvSpPr>
          <p:nvPr>
            <p:ph type="sldImg"/>
          </p:nvPr>
        </p:nvSpPr>
        <p:spPr>
          <a:ln>
            <a:solidFill>
              <a:srgbClr val="000000"/>
            </a:solidFill>
            <a:miter lim="800000"/>
            <a:headEnd/>
            <a:tailEnd/>
          </a:ln>
        </p:spPr>
      </p:sp>
      <p:sp>
        <p:nvSpPr>
          <p:cNvPr id="171011"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71012"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B996036B-15F0-4ACE-9B42-9C83ECCCA5AF}" type="slidenum">
              <a:rPr lang="de-DE" altLang="de-DE">
                <a:solidFill>
                  <a:srgbClr val="FFFFFF"/>
                </a:solidFill>
                <a:latin typeface="Times New Roman" panose="02020603050405020304" pitchFamily="18" charset="0"/>
                <a:ea typeface="Arial Unicode MS" panose="020B0604020202020204" pitchFamily="34" charset="-128"/>
              </a:rPr>
              <a:pPr eaLnBrk="1"/>
              <a:t>37</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28198282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Folienbildplatzhalter 1"/>
          <p:cNvSpPr>
            <a:spLocks noGrp="1" noRot="1" noChangeAspect="1" noTextEdit="1"/>
          </p:cNvSpPr>
          <p:nvPr>
            <p:ph type="sldImg"/>
          </p:nvPr>
        </p:nvSpPr>
        <p:spPr>
          <a:ln>
            <a:solidFill>
              <a:srgbClr val="000000"/>
            </a:solidFill>
            <a:miter lim="800000"/>
            <a:headEnd/>
            <a:tailEnd/>
          </a:ln>
        </p:spPr>
      </p:sp>
      <p:sp>
        <p:nvSpPr>
          <p:cNvPr id="172035"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72036"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9841C580-B935-4150-B095-B45F5EE10E5E}" type="slidenum">
              <a:rPr lang="de-DE" altLang="de-DE">
                <a:solidFill>
                  <a:srgbClr val="FFFFFF"/>
                </a:solidFill>
                <a:latin typeface="Times New Roman" panose="02020603050405020304" pitchFamily="18" charset="0"/>
                <a:ea typeface="Arial Unicode MS" panose="020B0604020202020204" pitchFamily="34" charset="-128"/>
              </a:rPr>
              <a:pPr eaLnBrk="1"/>
              <a:t>38</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22547113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Folienbildplatzhalter 1"/>
          <p:cNvSpPr>
            <a:spLocks noGrp="1" noRot="1" noChangeAspect="1" noTextEdit="1"/>
          </p:cNvSpPr>
          <p:nvPr>
            <p:ph type="sldImg"/>
          </p:nvPr>
        </p:nvSpPr>
        <p:spPr>
          <a:ln>
            <a:solidFill>
              <a:srgbClr val="000000"/>
            </a:solidFill>
            <a:miter lim="800000"/>
            <a:headEnd/>
            <a:tailEnd/>
          </a:ln>
        </p:spPr>
      </p:sp>
      <p:sp>
        <p:nvSpPr>
          <p:cNvPr id="173059"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73060"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4645C43D-D5A4-4CEA-8EBE-90F6C9A80F2F}" type="slidenum">
              <a:rPr lang="de-DE" altLang="de-DE">
                <a:solidFill>
                  <a:srgbClr val="FFFFFF"/>
                </a:solidFill>
                <a:latin typeface="Times New Roman" panose="02020603050405020304" pitchFamily="18" charset="0"/>
                <a:ea typeface="Arial Unicode MS" panose="020B0604020202020204" pitchFamily="34" charset="-128"/>
              </a:rPr>
              <a:pPr eaLnBrk="1"/>
              <a:t>39</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10628082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a:solidFill>
              <a:srgbClr val="000000"/>
            </a:solidFill>
            <a:miter lim="800000"/>
            <a:headEnd/>
            <a:tailEnd/>
          </a:ln>
        </p:spPr>
      </p:sp>
      <p:sp>
        <p:nvSpPr>
          <p:cNvPr id="174083" name="Rectangle 3"/>
          <p:cNvSpPr>
            <a:spLocks noGrp="1" noChangeArrowheads="1"/>
          </p:cNvSpPr>
          <p:nvPr>
            <p:ph type="body" idx="1"/>
          </p:nvPr>
        </p:nvSpPr>
        <p:spPr>
          <a:xfrm>
            <a:off x="946150" y="4860925"/>
            <a:ext cx="5207000" cy="460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22260226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a:solidFill>
              <a:srgbClr val="000000"/>
            </a:solidFill>
            <a:miter lim="800000"/>
            <a:headEnd/>
            <a:tailEnd/>
          </a:ln>
        </p:spPr>
      </p:sp>
      <p:sp>
        <p:nvSpPr>
          <p:cNvPr id="175107" name="Rectangle 3"/>
          <p:cNvSpPr>
            <a:spLocks noGrp="1" noChangeArrowheads="1"/>
          </p:cNvSpPr>
          <p:nvPr>
            <p:ph type="body" idx="1"/>
          </p:nvPr>
        </p:nvSpPr>
        <p:spPr>
          <a:xfrm>
            <a:off x="946150" y="4860925"/>
            <a:ext cx="5207000" cy="460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798762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3321C617-CFD4-4FED-8E64-F2BC2E7F7BDE}" type="slidenum">
              <a:rPr lang="de-DE" altLang="de-DE">
                <a:solidFill>
                  <a:srgbClr val="FFFFFF"/>
                </a:solidFill>
                <a:latin typeface="Times New Roman" panose="02020603050405020304" pitchFamily="18" charset="0"/>
                <a:ea typeface="Arial Unicode MS" panose="020B0604020202020204" pitchFamily="34" charset="-128"/>
              </a:rPr>
              <a:pPr eaLnBrk="1"/>
              <a:t>5</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39267" name="Rectangle 2"/>
          <p:cNvSpPr>
            <a:spLocks noGrp="1" noRot="1" noChangeAspect="1" noChangeArrowheads="1" noTextEdit="1"/>
          </p:cNvSpPr>
          <p:nvPr>
            <p:ph type="sldImg"/>
          </p:nvPr>
        </p:nvSpPr>
        <p:spPr>
          <a:ln>
            <a:solidFill>
              <a:srgbClr val="000000"/>
            </a:solidFill>
            <a:miter lim="800000"/>
            <a:headEnd/>
            <a:tailEnd/>
          </a:ln>
        </p:spPr>
      </p:sp>
      <p:sp>
        <p:nvSpPr>
          <p:cNvPr id="1392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2465247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a:solidFill>
              <a:srgbClr val="000000"/>
            </a:solidFill>
            <a:miter lim="800000"/>
            <a:headEnd/>
            <a:tailEnd/>
          </a:ln>
        </p:spPr>
      </p:sp>
      <p:sp>
        <p:nvSpPr>
          <p:cNvPr id="1761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7145764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Folienbildplatzhalter 1"/>
          <p:cNvSpPr>
            <a:spLocks noGrp="1" noRot="1" noChangeAspect="1" noTextEdit="1"/>
          </p:cNvSpPr>
          <p:nvPr>
            <p:ph type="sldImg"/>
          </p:nvPr>
        </p:nvSpPr>
        <p:spPr>
          <a:ln>
            <a:solidFill>
              <a:srgbClr val="000000"/>
            </a:solidFill>
            <a:miter lim="800000"/>
            <a:headEnd/>
            <a:tailEnd/>
          </a:ln>
        </p:spPr>
      </p:sp>
      <p:sp>
        <p:nvSpPr>
          <p:cNvPr id="177155"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
        <p:nvSpPr>
          <p:cNvPr id="177156"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81DC5D8E-485E-428F-B2DF-398096E0405B}" type="slidenum">
              <a:rPr lang="de-DE" altLang="de-DE">
                <a:solidFill>
                  <a:srgbClr val="FFFFFF"/>
                </a:solidFill>
                <a:latin typeface="Times New Roman" panose="02020603050405020304" pitchFamily="18" charset="0"/>
                <a:ea typeface="Arial Unicode MS" panose="020B0604020202020204" pitchFamily="34" charset="-128"/>
              </a:rPr>
              <a:pPr eaLnBrk="1"/>
              <a:t>43</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38052797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a:solidFill>
              <a:srgbClr val="000000"/>
            </a:solidFill>
            <a:miter lim="800000"/>
            <a:headEnd/>
            <a:tailEnd/>
          </a:ln>
        </p:spPr>
      </p:sp>
      <p:sp>
        <p:nvSpPr>
          <p:cNvPr id="1781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9355562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Folienbildplatzhalter 1"/>
          <p:cNvSpPr>
            <a:spLocks noGrp="1" noRot="1" noChangeAspect="1" noTextEdit="1"/>
          </p:cNvSpPr>
          <p:nvPr>
            <p:ph type="sldImg"/>
          </p:nvPr>
        </p:nvSpPr>
        <p:spPr>
          <a:ln>
            <a:solidFill>
              <a:srgbClr val="000000"/>
            </a:solidFill>
            <a:miter lim="800000"/>
            <a:headEnd/>
            <a:tailEnd/>
          </a:ln>
        </p:spPr>
      </p:sp>
      <p:sp>
        <p:nvSpPr>
          <p:cNvPr id="179203"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
        <p:nvSpPr>
          <p:cNvPr id="179204"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C8DE188D-2021-4545-9C71-5DF632A7F6FE}" type="slidenum">
              <a:rPr lang="de-DE" altLang="de-DE">
                <a:solidFill>
                  <a:srgbClr val="FFFFFF"/>
                </a:solidFill>
                <a:latin typeface="Times New Roman" panose="02020603050405020304" pitchFamily="18" charset="0"/>
                <a:ea typeface="Arial Unicode MS" panose="020B0604020202020204" pitchFamily="34" charset="-128"/>
              </a:rPr>
              <a:pPr eaLnBrk="1"/>
              <a:t>45</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11058083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Folienbildplatzhalter 1"/>
          <p:cNvSpPr>
            <a:spLocks noGrp="1" noRot="1" noChangeAspect="1" noTextEdit="1"/>
          </p:cNvSpPr>
          <p:nvPr>
            <p:ph type="sldImg"/>
          </p:nvPr>
        </p:nvSpPr>
        <p:spPr>
          <a:ln>
            <a:solidFill>
              <a:srgbClr val="000000"/>
            </a:solidFill>
            <a:miter lim="800000"/>
            <a:headEnd/>
            <a:tailEnd/>
          </a:ln>
        </p:spPr>
      </p:sp>
      <p:sp>
        <p:nvSpPr>
          <p:cNvPr id="180227"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
        <p:nvSpPr>
          <p:cNvPr id="180228"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47AAB1AB-2BC6-4967-9A44-AB27CE3AD872}" type="slidenum">
              <a:rPr lang="de-DE" altLang="de-DE">
                <a:solidFill>
                  <a:srgbClr val="FFFFFF"/>
                </a:solidFill>
                <a:latin typeface="Times New Roman" panose="02020603050405020304" pitchFamily="18" charset="0"/>
                <a:ea typeface="Arial Unicode MS" panose="020B0604020202020204" pitchFamily="34" charset="-128"/>
              </a:rPr>
              <a:pPr eaLnBrk="1"/>
              <a:t>46</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3904766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ln>
            <a:solidFill>
              <a:srgbClr val="000000"/>
            </a:solidFill>
            <a:miter lim="800000"/>
            <a:headEnd/>
            <a:tailEnd/>
          </a:ln>
        </p:spPr>
      </p:sp>
      <p:sp>
        <p:nvSpPr>
          <p:cNvPr id="1812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6529684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Folienbildplatzhalter 1"/>
          <p:cNvSpPr>
            <a:spLocks noGrp="1" noRot="1" noChangeAspect="1" noTextEdit="1"/>
          </p:cNvSpPr>
          <p:nvPr>
            <p:ph type="sldImg"/>
          </p:nvPr>
        </p:nvSpPr>
        <p:spPr>
          <a:ln>
            <a:solidFill>
              <a:srgbClr val="000000"/>
            </a:solidFill>
            <a:miter lim="800000"/>
            <a:headEnd/>
            <a:tailEnd/>
          </a:ln>
        </p:spPr>
      </p:sp>
      <p:sp>
        <p:nvSpPr>
          <p:cNvPr id="182275"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82276"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E1148233-DF75-40EA-8401-3FC84E11A20E}" type="slidenum">
              <a:rPr lang="de-DE" altLang="de-DE">
                <a:solidFill>
                  <a:srgbClr val="FFFFFF"/>
                </a:solidFill>
                <a:latin typeface="Times New Roman" panose="02020603050405020304" pitchFamily="18" charset="0"/>
                <a:ea typeface="Arial Unicode MS" panose="020B0604020202020204" pitchFamily="34" charset="-128"/>
              </a:rPr>
              <a:pPr eaLnBrk="1"/>
              <a:t>48</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41177732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E1B0ACA6-0F9B-412B-85EE-623D0E6ED2A7}" type="slidenum">
              <a:rPr lang="de-DE" altLang="de-DE">
                <a:solidFill>
                  <a:srgbClr val="FFFFFF"/>
                </a:solidFill>
                <a:latin typeface="Times New Roman" panose="02020603050405020304" pitchFamily="18" charset="0"/>
                <a:ea typeface="Arial Unicode MS" panose="020B0604020202020204" pitchFamily="34" charset="-128"/>
              </a:rPr>
              <a:pPr eaLnBrk="1"/>
              <a:t>49</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83299" name="Rectangle 2"/>
          <p:cNvSpPr>
            <a:spLocks noGrp="1" noRot="1" noChangeAspect="1" noChangeArrowheads="1" noTextEdit="1"/>
          </p:cNvSpPr>
          <p:nvPr>
            <p:ph type="sldImg"/>
          </p:nvPr>
        </p:nvSpPr>
        <p:spPr>
          <a:xfrm>
            <a:off x="123825" y="754063"/>
            <a:ext cx="6850063" cy="3854450"/>
          </a:xfrm>
          <a:ln>
            <a:solidFill>
              <a:srgbClr val="000000"/>
            </a:solidFill>
            <a:miter lim="800000"/>
            <a:headEnd/>
            <a:tailEnd/>
          </a:ln>
        </p:spPr>
      </p:sp>
      <p:sp>
        <p:nvSpPr>
          <p:cNvPr id="183300" name="Rectangle 3"/>
          <p:cNvSpPr>
            <a:spLocks noGrp="1" noChangeArrowheads="1"/>
          </p:cNvSpPr>
          <p:nvPr>
            <p:ph type="body" idx="1"/>
          </p:nvPr>
        </p:nvSpPr>
        <p:spPr>
          <a:xfrm>
            <a:off x="933450" y="4846638"/>
            <a:ext cx="5229225" cy="4608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27400905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0CFF11E8-8C40-43EF-BD1E-15E2F9437380}" type="slidenum">
              <a:rPr lang="de-DE" altLang="de-DE">
                <a:solidFill>
                  <a:srgbClr val="FFFFFF"/>
                </a:solidFill>
                <a:latin typeface="Times New Roman" panose="02020603050405020304" pitchFamily="18" charset="0"/>
                <a:ea typeface="Arial Unicode MS" panose="020B0604020202020204" pitchFamily="34" charset="-128"/>
              </a:rPr>
              <a:pPr eaLnBrk="1"/>
              <a:t>50</a:t>
            </a:fld>
            <a:endParaRPr lang="de-DE" altLang="de-DE">
              <a:solidFill>
                <a:srgbClr val="FFFFFF"/>
              </a:solidFill>
              <a:latin typeface="Times New Roman" panose="02020603050405020304" pitchFamily="18" charset="0"/>
              <a:ea typeface="Arial Unicode MS" panose="020B0604020202020204" pitchFamily="34" charset="-128"/>
            </a:endParaRPr>
          </a:p>
        </p:txBody>
      </p:sp>
      <p:sp>
        <p:nvSpPr>
          <p:cNvPr id="184323" name="Rectangle 2"/>
          <p:cNvSpPr>
            <a:spLocks noGrp="1" noRot="1" noChangeAspect="1" noChangeArrowheads="1" noTextEdit="1"/>
          </p:cNvSpPr>
          <p:nvPr>
            <p:ph type="sldImg"/>
          </p:nvPr>
        </p:nvSpPr>
        <p:spPr>
          <a:xfrm>
            <a:off x="123825" y="754063"/>
            <a:ext cx="6850063" cy="3854450"/>
          </a:xfrm>
          <a:ln>
            <a:solidFill>
              <a:srgbClr val="000000"/>
            </a:solidFill>
            <a:miter lim="800000"/>
            <a:headEnd/>
            <a:tailEnd/>
          </a:ln>
        </p:spPr>
      </p:sp>
      <p:sp>
        <p:nvSpPr>
          <p:cNvPr id="184324" name="Rectangle 3"/>
          <p:cNvSpPr>
            <a:spLocks noGrp="1" noChangeArrowheads="1"/>
          </p:cNvSpPr>
          <p:nvPr>
            <p:ph type="body" idx="1"/>
          </p:nvPr>
        </p:nvSpPr>
        <p:spPr>
          <a:xfrm>
            <a:off x="933450" y="4846638"/>
            <a:ext cx="5229225" cy="4608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5115964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Folienbildplatzhalter 1"/>
          <p:cNvSpPr>
            <a:spLocks noGrp="1" noRot="1" noChangeAspect="1" noTextEdit="1"/>
          </p:cNvSpPr>
          <p:nvPr>
            <p:ph type="sldImg"/>
          </p:nvPr>
        </p:nvSpPr>
        <p:spPr>
          <a:ln>
            <a:solidFill>
              <a:srgbClr val="000000"/>
            </a:solidFill>
            <a:miter lim="800000"/>
            <a:headEnd/>
            <a:tailEnd/>
          </a:ln>
        </p:spPr>
      </p:sp>
      <p:sp>
        <p:nvSpPr>
          <p:cNvPr id="185347"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85348"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CFB0103A-BB70-43FF-9810-4F35550E71EF}" type="slidenum">
              <a:rPr lang="de-DE" altLang="de-DE">
                <a:solidFill>
                  <a:srgbClr val="FFFFFF"/>
                </a:solidFill>
                <a:latin typeface="Times New Roman" panose="02020603050405020304" pitchFamily="18" charset="0"/>
                <a:ea typeface="Arial Unicode MS" panose="020B0604020202020204" pitchFamily="34" charset="-128"/>
              </a:rPr>
              <a:pPr eaLnBrk="1"/>
              <a:t>51</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2323666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Folienbildplatzhalter 1"/>
          <p:cNvSpPr>
            <a:spLocks noGrp="1" noRot="1" noChangeAspect="1" noTextEdit="1"/>
          </p:cNvSpPr>
          <p:nvPr>
            <p:ph type="sldImg"/>
          </p:nvPr>
        </p:nvSpPr>
        <p:spPr>
          <a:ln>
            <a:solidFill>
              <a:srgbClr val="000000"/>
            </a:solidFill>
            <a:miter lim="800000"/>
            <a:headEnd/>
            <a:tailEnd/>
          </a:ln>
        </p:spPr>
      </p:sp>
      <p:sp>
        <p:nvSpPr>
          <p:cNvPr id="140291"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40292"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108C199F-7AEA-4696-93FB-1879498D6486}" type="slidenum">
              <a:rPr lang="de-DE" altLang="de-DE">
                <a:solidFill>
                  <a:srgbClr val="FFFFFF"/>
                </a:solidFill>
                <a:latin typeface="Times New Roman" panose="02020603050405020304" pitchFamily="18" charset="0"/>
                <a:ea typeface="Arial Unicode MS" panose="020B0604020202020204" pitchFamily="34" charset="-128"/>
              </a:rPr>
              <a:pPr eaLnBrk="1"/>
              <a:t>7</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32688765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Folienbildplatzhalter 1"/>
          <p:cNvSpPr>
            <a:spLocks noGrp="1" noRot="1" noChangeAspect="1" noTextEdit="1"/>
          </p:cNvSpPr>
          <p:nvPr>
            <p:ph type="sldImg"/>
          </p:nvPr>
        </p:nvSpPr>
        <p:spPr>
          <a:ln>
            <a:solidFill>
              <a:srgbClr val="000000"/>
            </a:solidFill>
            <a:miter lim="800000"/>
            <a:headEnd/>
            <a:tailEnd/>
          </a:ln>
        </p:spPr>
      </p:sp>
      <p:sp>
        <p:nvSpPr>
          <p:cNvPr id="186371"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86372"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69C9E268-8E68-4ED8-BE2D-49B71579F16A}" type="slidenum">
              <a:rPr lang="de-DE" altLang="de-DE">
                <a:solidFill>
                  <a:srgbClr val="FFFFFF"/>
                </a:solidFill>
                <a:latin typeface="Times New Roman" panose="02020603050405020304" pitchFamily="18" charset="0"/>
                <a:ea typeface="Arial Unicode MS" panose="020B0604020202020204" pitchFamily="34" charset="-128"/>
              </a:rPr>
              <a:pPr eaLnBrk="1"/>
              <a:t>52</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18191628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Folienbildplatzhalter 1"/>
          <p:cNvSpPr>
            <a:spLocks noGrp="1" noRot="1" noChangeAspect="1" noTextEdit="1"/>
          </p:cNvSpPr>
          <p:nvPr>
            <p:ph type="sldImg"/>
          </p:nvPr>
        </p:nvSpPr>
        <p:spPr>
          <a:ln>
            <a:solidFill>
              <a:srgbClr val="000000"/>
            </a:solidFill>
            <a:miter lim="800000"/>
            <a:headEnd/>
            <a:tailEnd/>
          </a:ln>
        </p:spPr>
      </p:sp>
      <p:sp>
        <p:nvSpPr>
          <p:cNvPr id="187395"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87396"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CDE16947-F2D7-487E-90B9-C1CB5BBC6E15}" type="slidenum">
              <a:rPr lang="de-DE" altLang="de-DE">
                <a:solidFill>
                  <a:srgbClr val="FFFFFF"/>
                </a:solidFill>
                <a:latin typeface="Times New Roman" panose="02020603050405020304" pitchFamily="18" charset="0"/>
                <a:ea typeface="Arial Unicode MS" panose="020B0604020202020204" pitchFamily="34" charset="-128"/>
              </a:rPr>
              <a:pPr eaLnBrk="1"/>
              <a:t>53</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3041791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a:solidFill>
              <a:srgbClr val="000000"/>
            </a:solidFill>
            <a:miter lim="800000"/>
            <a:headEnd/>
            <a:tailEnd/>
          </a:ln>
        </p:spPr>
      </p:sp>
      <p:sp>
        <p:nvSpPr>
          <p:cNvPr id="141315" name="Rectangle 3"/>
          <p:cNvSpPr>
            <a:spLocks noGrp="1" noChangeArrowheads="1"/>
          </p:cNvSpPr>
          <p:nvPr>
            <p:ph type="body" idx="1"/>
          </p:nvPr>
        </p:nvSpPr>
        <p:spPr>
          <a:xfrm>
            <a:off x="946150" y="4860925"/>
            <a:ext cx="5207000" cy="460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Tree>
    <p:extLst>
      <p:ext uri="{BB962C8B-B14F-4D97-AF65-F5344CB8AC3E}">
        <p14:creationId xmlns:p14="http://schemas.microsoft.com/office/powerpoint/2010/main" val="3800125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Folienbildplatzhalter 1"/>
          <p:cNvSpPr>
            <a:spLocks noGrp="1" noRot="1" noChangeAspect="1" noTextEdit="1"/>
          </p:cNvSpPr>
          <p:nvPr>
            <p:ph type="sldImg"/>
          </p:nvPr>
        </p:nvSpPr>
        <p:spPr>
          <a:ln>
            <a:solidFill>
              <a:srgbClr val="000000"/>
            </a:solidFill>
            <a:miter lim="800000"/>
            <a:headEnd/>
            <a:tailEnd/>
          </a:ln>
        </p:spPr>
      </p:sp>
      <p:sp>
        <p:nvSpPr>
          <p:cNvPr id="142339"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latin typeface="Times New Roman" panose="02020603050405020304" pitchFamily="18" charset="0"/>
            </a:endParaRPr>
          </a:p>
        </p:txBody>
      </p:sp>
      <p:sp>
        <p:nvSpPr>
          <p:cNvPr id="142340"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A167D1A7-AEF5-4BE0-92D3-D104694AD50A}" type="slidenum">
              <a:rPr lang="de-DE" altLang="de-DE">
                <a:solidFill>
                  <a:srgbClr val="FFFFFF"/>
                </a:solidFill>
                <a:latin typeface="Times New Roman" panose="02020603050405020304" pitchFamily="18" charset="0"/>
                <a:ea typeface="Arial Unicode MS" panose="020B0604020202020204" pitchFamily="34" charset="-128"/>
              </a:rPr>
              <a:pPr eaLnBrk="1"/>
              <a:t>9</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2033726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Folienbildplatzhalter 1"/>
          <p:cNvSpPr>
            <a:spLocks noGrp="1" noRot="1" noChangeAspect="1" noTextEdit="1"/>
          </p:cNvSpPr>
          <p:nvPr>
            <p:ph type="sldImg"/>
          </p:nvPr>
        </p:nvSpPr>
        <p:spPr>
          <a:ln>
            <a:solidFill>
              <a:srgbClr val="000000"/>
            </a:solidFill>
            <a:miter lim="800000"/>
            <a:headEnd/>
            <a:tailEnd/>
          </a:ln>
        </p:spPr>
      </p:sp>
      <p:sp>
        <p:nvSpPr>
          <p:cNvPr id="143363"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43364"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1B4E4D54-8089-4DD5-9404-3C6E45DF6569}" type="slidenum">
              <a:rPr lang="de-DE" altLang="de-DE">
                <a:solidFill>
                  <a:srgbClr val="FFFFFF"/>
                </a:solidFill>
                <a:latin typeface="Times New Roman" panose="02020603050405020304" pitchFamily="18" charset="0"/>
                <a:ea typeface="Arial Unicode MS" panose="020B0604020202020204" pitchFamily="34" charset="-128"/>
              </a:rPr>
              <a:pPr eaLnBrk="1"/>
              <a:t>10</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1127709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Folienbildplatzhalter 1"/>
          <p:cNvSpPr>
            <a:spLocks noGrp="1" noRot="1" noChangeAspect="1" noTextEdit="1"/>
          </p:cNvSpPr>
          <p:nvPr>
            <p:ph type="sldImg"/>
          </p:nvPr>
        </p:nvSpPr>
        <p:spPr>
          <a:ln>
            <a:solidFill>
              <a:srgbClr val="000000"/>
            </a:solidFill>
            <a:miter lim="800000"/>
            <a:headEnd/>
            <a:tailEnd/>
          </a:ln>
        </p:spPr>
      </p:sp>
      <p:sp>
        <p:nvSpPr>
          <p:cNvPr id="144387"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Times New Roman" panose="02020603050405020304" pitchFamily="18" charset="0"/>
            </a:endParaRPr>
          </a:p>
        </p:txBody>
      </p:sp>
      <p:sp>
        <p:nvSpPr>
          <p:cNvPr id="144388" name="Foliennummernplatzhalt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1pPr>
            <a:lvl2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2pPr>
            <a:lvl3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3pPr>
            <a:lvl4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4pPr>
            <a:lvl5pPr eaLnBrk="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687388" algn="l"/>
                <a:tab pos="1374775" algn="l"/>
                <a:tab pos="2062163" algn="l"/>
                <a:tab pos="2749550" algn="l"/>
              </a:tabLst>
              <a:defRPr>
                <a:solidFill>
                  <a:schemeClr val="bg1"/>
                </a:solidFill>
                <a:latin typeface="Arial" panose="020B0604020202020204" pitchFamily="34" charset="0"/>
                <a:ea typeface="SimSun" panose="02010600030101010101" pitchFamily="2" charset="-122"/>
              </a:defRPr>
            </a:lvl9pPr>
          </a:lstStyle>
          <a:p>
            <a:pPr eaLnBrk="1"/>
            <a:fld id="{E3119920-9F13-446B-A0B8-8AF166842446}" type="slidenum">
              <a:rPr lang="de-DE" altLang="de-DE">
                <a:solidFill>
                  <a:srgbClr val="FFFFFF"/>
                </a:solidFill>
                <a:latin typeface="Times New Roman" panose="02020603050405020304" pitchFamily="18" charset="0"/>
                <a:ea typeface="Arial Unicode MS" panose="020B0604020202020204" pitchFamily="34" charset="-128"/>
              </a:rPr>
              <a:pPr eaLnBrk="1"/>
              <a:t>11</a:t>
            </a:fld>
            <a:endParaRPr lang="de-DE" altLang="de-DE">
              <a:solidFill>
                <a:srgbClr val="FFFFFF"/>
              </a:solidFill>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3904681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7CCB7AC-9627-4CFF-BF50-1E1505A41661}" type="datetimeFigureOut">
              <a:rPr lang="de-DE" smtClean="0"/>
              <a:t>17.02.2018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240799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CCB7AC-9627-4CFF-BF50-1E1505A41661}" type="datetimeFigureOut">
              <a:rPr lang="de-DE" smtClean="0"/>
              <a:t>17.02.2018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23204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CCB7AC-9627-4CFF-BF50-1E1505A41661}" type="datetimeFigureOut">
              <a:rPr lang="de-DE" smtClean="0"/>
              <a:t>17.02.2018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861881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elfolie">
    <p:spTree>
      <p:nvGrpSpPr>
        <p:cNvPr id="1" name=""/>
        <p:cNvGrpSpPr/>
        <p:nvPr/>
      </p:nvGrpSpPr>
      <p:grpSpPr>
        <a:xfrm>
          <a:off x="0" y="0"/>
          <a:ext cx="0" cy="0"/>
          <a:chOff x="0" y="0"/>
          <a:chExt cx="0" cy="0"/>
        </a:xfrm>
      </p:grpSpPr>
      <p:sp>
        <p:nvSpPr>
          <p:cNvPr id="2" name="Text Box 5"/>
          <p:cNvSpPr txBox="1">
            <a:spLocks noChangeArrowheads="1"/>
          </p:cNvSpPr>
          <p:nvPr userDrawn="1"/>
        </p:nvSpPr>
        <p:spPr bwMode="auto">
          <a:xfrm>
            <a:off x="1941121" y="2081019"/>
            <a:ext cx="3386880" cy="343618"/>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Times New Roman" pitchFamily="16" charset="0"/>
              <a:buNone/>
              <a:defRPr/>
            </a:pPr>
            <a:endParaRPr lang="de-DE" sz="1633" smtClean="0">
              <a:latin typeface="Calibri" pitchFamily="34" charset="0"/>
              <a:ea typeface="SimSun" charset="-122"/>
            </a:endParaRPr>
          </a:p>
        </p:txBody>
      </p:sp>
      <p:sp>
        <p:nvSpPr>
          <p:cNvPr id="3" name="Line 34"/>
          <p:cNvSpPr>
            <a:spLocks noChangeShapeType="1"/>
          </p:cNvSpPr>
          <p:nvPr userDrawn="1"/>
        </p:nvSpPr>
        <p:spPr bwMode="auto">
          <a:xfrm>
            <a:off x="1488001" y="1283176"/>
            <a:ext cx="0" cy="4761140"/>
          </a:xfrm>
          <a:prstGeom prst="line">
            <a:avLst/>
          </a:prstGeom>
          <a:noFill/>
          <a:ln w="9525">
            <a:solidFill>
              <a:schemeClr val="bg1"/>
            </a:solidFill>
            <a:round/>
            <a:headEnd/>
            <a:tailEnd/>
          </a:ln>
        </p:spPr>
        <p:txBody>
          <a:bodyPr lIns="91438" tIns="45719" rIns="91438" bIns="45719"/>
          <a:lstStyle/>
          <a:p>
            <a:pPr>
              <a:defRPr/>
            </a:pPr>
            <a:endParaRPr lang="de-DE" sz="1633"/>
          </a:p>
        </p:txBody>
      </p:sp>
      <p:sp>
        <p:nvSpPr>
          <p:cNvPr id="4" name="Line 35"/>
          <p:cNvSpPr>
            <a:spLocks noChangeShapeType="1"/>
          </p:cNvSpPr>
          <p:nvPr userDrawn="1"/>
        </p:nvSpPr>
        <p:spPr bwMode="auto">
          <a:xfrm flipH="1">
            <a:off x="1488001" y="6061597"/>
            <a:ext cx="9601919" cy="0"/>
          </a:xfrm>
          <a:prstGeom prst="line">
            <a:avLst/>
          </a:prstGeom>
          <a:noFill/>
          <a:ln w="9525">
            <a:solidFill>
              <a:schemeClr val="bg1"/>
            </a:solidFill>
            <a:round/>
            <a:headEnd/>
            <a:tailEnd/>
          </a:ln>
        </p:spPr>
        <p:txBody>
          <a:bodyPr lIns="91438" tIns="45719" rIns="91438" bIns="45719"/>
          <a:lstStyle/>
          <a:p>
            <a:pPr>
              <a:defRPr/>
            </a:pPr>
            <a:endParaRPr lang="de-DE" sz="1633"/>
          </a:p>
        </p:txBody>
      </p:sp>
    </p:spTree>
    <p:extLst>
      <p:ext uri="{BB962C8B-B14F-4D97-AF65-F5344CB8AC3E}">
        <p14:creationId xmlns:p14="http://schemas.microsoft.com/office/powerpoint/2010/main" val="1023457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475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654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57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4064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581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077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022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CCB7AC-9627-4CFF-BF50-1E1505A41661}" type="datetimeFigureOut">
              <a:rPr lang="de-DE" smtClean="0"/>
              <a:t>17.02.2018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1545129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0381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995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7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625992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1852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94743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9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54882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0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14760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7300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2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68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7CCB7AC-9627-4CFF-BF50-1E1505A41661}" type="datetimeFigureOut">
              <a:rPr lang="de-DE" smtClean="0"/>
              <a:t>17.02.2018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32140054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6336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_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8046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4_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3560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3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05913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4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5183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5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64397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6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3967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_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0943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5_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17908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6_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1774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7CCB7AC-9627-4CFF-BF50-1E1505A41661}" type="datetimeFigureOut">
              <a:rPr lang="de-DE" smtClean="0"/>
              <a:t>17.02.2018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15308541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7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58911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8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356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9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81490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0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47694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27002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7_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77603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2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5868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Titel und Diagramm oder Organigramm">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99853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7CCB7AC-9627-4CFF-BF50-1E1505A41661}" type="datetimeFigureOut">
              <a:rPr lang="de-DE" smtClean="0"/>
              <a:t>17.02.2018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201724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7CCB7AC-9627-4CFF-BF50-1E1505A41661}" type="datetimeFigureOut">
              <a:rPr lang="de-DE" smtClean="0"/>
              <a:t>17.02.2018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13679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7CCB7AC-9627-4CFF-BF50-1E1505A41661}" type="datetimeFigureOut">
              <a:rPr lang="de-DE" smtClean="0"/>
              <a:t>17.02.2018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144722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7CCB7AC-9627-4CFF-BF50-1E1505A41661}" type="datetimeFigureOut">
              <a:rPr lang="de-DE" smtClean="0"/>
              <a:t>17.02.2018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454473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7CCB7AC-9627-4CFF-BF50-1E1505A41661}" type="datetimeFigureOut">
              <a:rPr lang="de-DE" smtClean="0"/>
              <a:t>17.02.2018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ABAF59-F5CC-4529-B6BD-49408948433C}" type="slidenum">
              <a:rPr lang="de-DE" smtClean="0"/>
              <a:t>‹Nr.›</a:t>
            </a:fld>
            <a:endParaRPr lang="de-DE"/>
          </a:p>
        </p:txBody>
      </p:sp>
    </p:spTree>
    <p:extLst>
      <p:ext uri="{BB962C8B-B14F-4D97-AF65-F5344CB8AC3E}">
        <p14:creationId xmlns:p14="http://schemas.microsoft.com/office/powerpoint/2010/main" val="271833943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CB7AC-9627-4CFF-BF50-1E1505A41661}" type="datetimeFigureOut">
              <a:rPr lang="de-DE" smtClean="0"/>
              <a:t>17.02.2018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BAF59-F5CC-4529-B6BD-49408948433C}" type="slidenum">
              <a:rPr lang="de-DE" smtClean="0"/>
              <a:t>‹Nr.›</a:t>
            </a:fld>
            <a:endParaRPr lang="de-DE"/>
          </a:p>
        </p:txBody>
      </p:sp>
    </p:spTree>
    <p:extLst>
      <p:ext uri="{BB962C8B-B14F-4D97-AF65-F5344CB8AC3E}">
        <p14:creationId xmlns:p14="http://schemas.microsoft.com/office/powerpoint/2010/main" val="1225926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0.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1.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4.xml"/></Relationships>
</file>

<file path=ppt/slides/_rels/slide4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5.xml"/><Relationship Id="rId1" Type="http://schemas.openxmlformats.org/officeDocument/2006/relationships/slideLayout" Target="../slideLayouts/slideLayout4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7.xml"/><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8.xml"/><Relationship Id="rId1" Type="http://schemas.openxmlformats.org/officeDocument/2006/relationships/slideLayout" Target="../slideLayouts/slideLayout4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7.xml"/></Relationships>
</file>

<file path=ppt/slides/_rels/slide5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1.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71542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idx="4294967295"/>
          </p:nvPr>
        </p:nvSpPr>
        <p:spPr bwMode="auto">
          <a:xfrm>
            <a:off x="1980049" y="273629"/>
            <a:ext cx="8226144" cy="1142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Jüngste Finanzkrisen</a:t>
            </a:r>
          </a:p>
        </p:txBody>
      </p:sp>
      <p:sp>
        <p:nvSpPr>
          <p:cNvPr id="3" name="Inhaltsplatzhalter 2"/>
          <p:cNvSpPr>
            <a:spLocks noGrp="1"/>
          </p:cNvSpPr>
          <p:nvPr>
            <p:ph idx="4294967295"/>
          </p:nvPr>
        </p:nvSpPr>
        <p:spPr>
          <a:xfrm>
            <a:off x="1980049" y="1604329"/>
            <a:ext cx="8226144" cy="4523515"/>
          </a:xfrm>
          <a:prstGeom prst="rect">
            <a:avLst/>
          </a:prstGeom>
        </p:spPr>
        <p:txBody>
          <a:bodyPr/>
          <a:lstStyle/>
          <a:p>
            <a:pPr eaLnBrk="1">
              <a:buFont typeface="Arial" pitchFamily="34" charset="0"/>
              <a:buChar char="•"/>
              <a:defRPr/>
            </a:pPr>
            <a:r>
              <a:rPr lang="de-DE" sz="1814" dirty="0"/>
              <a:t>Währungskrisen </a:t>
            </a:r>
          </a:p>
          <a:p>
            <a:pPr marL="725851" lvl="1" indent="-311079">
              <a:defRPr/>
            </a:pPr>
            <a:r>
              <a:rPr lang="de-DE" sz="1814" dirty="0"/>
              <a:t>Asien 1996/98</a:t>
            </a:r>
          </a:p>
          <a:p>
            <a:pPr marL="725851" lvl="1" indent="-311079">
              <a:defRPr/>
            </a:pPr>
            <a:r>
              <a:rPr lang="de-DE" sz="1814" dirty="0"/>
              <a:t>Mexico 1994/95</a:t>
            </a:r>
          </a:p>
          <a:p>
            <a:pPr marL="725851" lvl="1" indent="-311079">
              <a:defRPr/>
            </a:pPr>
            <a:r>
              <a:rPr lang="de-DE" sz="1814" dirty="0"/>
              <a:t>Brasilien 1998</a:t>
            </a:r>
          </a:p>
          <a:p>
            <a:pPr marL="725851" lvl="1" indent="-311079">
              <a:defRPr/>
            </a:pPr>
            <a:r>
              <a:rPr lang="de-DE" sz="1814" dirty="0"/>
              <a:t>Russland 1998</a:t>
            </a:r>
            <a:br>
              <a:rPr lang="de-DE" sz="1814" dirty="0"/>
            </a:br>
            <a:endParaRPr lang="de-DE" sz="1814" dirty="0"/>
          </a:p>
          <a:p>
            <a:pPr marL="342903" lvl="1" indent="-342903">
              <a:defRPr/>
            </a:pPr>
            <a:r>
              <a:rPr lang="de-DE" sz="1814" dirty="0"/>
              <a:t>Immobilien-Kredit-Krise </a:t>
            </a:r>
          </a:p>
          <a:p>
            <a:pPr lvl="1" eaLnBrk="1">
              <a:buFont typeface="Arial" pitchFamily="34" charset="0"/>
              <a:buChar char="•"/>
              <a:defRPr/>
            </a:pPr>
            <a:r>
              <a:rPr lang="de-DE" sz="1814" dirty="0"/>
              <a:t>USA 2007/08</a:t>
            </a:r>
          </a:p>
          <a:p>
            <a:pPr lvl="1" eaLnBrk="1">
              <a:buFont typeface="Times New Roman" pitchFamily="16" charset="0"/>
              <a:buNone/>
              <a:defRPr/>
            </a:pPr>
            <a:endParaRPr lang="de-DE" dirty="0" smtClean="0"/>
          </a:p>
          <a:p>
            <a:pPr eaLnBrk="1">
              <a:buFont typeface="Times New Roman" pitchFamily="16" charset="0"/>
              <a:buNone/>
              <a:defRPr/>
            </a:pPr>
            <a:endParaRPr lang="de-DE" dirty="0"/>
          </a:p>
        </p:txBody>
      </p:sp>
      <p:sp>
        <p:nvSpPr>
          <p:cNvPr id="51204"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A4DD2776-067A-4E89-8B19-D8FCDB09512A}"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10</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77474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5" descr="US-Häuserpreise 00 - 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145" y="1337902"/>
            <a:ext cx="7716330" cy="532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feld 4"/>
          <p:cNvSpPr txBox="1">
            <a:spLocks noChangeArrowheads="1"/>
          </p:cNvSpPr>
          <p:nvPr/>
        </p:nvSpPr>
        <p:spPr bwMode="auto">
          <a:xfrm>
            <a:off x="1850435" y="168499"/>
            <a:ext cx="9405627" cy="594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3266" b="1">
                <a:ea typeface="Arial Unicode MS" panose="020B0604020202020204" pitchFamily="34" charset="-128"/>
                <a:cs typeface="Arial Unicode MS" panose="020B0604020202020204" pitchFamily="34" charset="-128"/>
              </a:rPr>
              <a:t>Auslöser der US – Immobilien-Finanzkrise</a:t>
            </a:r>
          </a:p>
        </p:txBody>
      </p:sp>
      <p:sp>
        <p:nvSpPr>
          <p:cNvPr id="52228"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599A6AA1-D9B6-43D2-8655-C6F315E50579}"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11</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50538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815871" y="158417"/>
            <a:ext cx="8560259" cy="176779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8" tIns="45719" rIns="91438" bIns="45719">
            <a:spAutoFit/>
          </a:bodyPr>
          <a:lstStyle/>
          <a:p>
            <a:pPr algn="ctr" hangingPunct="1">
              <a:spcBef>
                <a:spcPct val="50000"/>
              </a:spcBef>
            </a:pPr>
            <a:r>
              <a:rPr lang="de-DE" altLang="de-DE" sz="3629" b="1">
                <a:ea typeface="Arial Unicode MS" panose="020B0604020202020204" pitchFamily="34" charset="-128"/>
                <a:cs typeface="Arial Unicode MS" panose="020B0604020202020204" pitchFamily="34" charset="-128"/>
              </a:rPr>
              <a:t>Wie erklären die Neoklassiker und  die Keynesianer die Wirtschafts- und Finanzkrisen ?</a:t>
            </a:r>
          </a:p>
        </p:txBody>
      </p:sp>
      <p:sp>
        <p:nvSpPr>
          <p:cNvPr id="53251" name="AutoShape 3"/>
          <p:cNvSpPr>
            <a:spLocks noChangeArrowheads="1"/>
          </p:cNvSpPr>
          <p:nvPr/>
        </p:nvSpPr>
        <p:spPr bwMode="auto">
          <a:xfrm>
            <a:off x="3348193" y="2027734"/>
            <a:ext cx="216023" cy="504053"/>
          </a:xfrm>
          <a:prstGeom prst="downArrow">
            <a:avLst>
              <a:gd name="adj1" fmla="val 50000"/>
              <a:gd name="adj2" fmla="val 58344"/>
            </a:avLst>
          </a:prstGeom>
          <a:solidFill>
            <a:schemeClr val="accent1"/>
          </a:solidFill>
          <a:ln w="9525" algn="ctr">
            <a:solidFill>
              <a:schemeClr val="tx1"/>
            </a:solidFill>
            <a:miter lim="800000"/>
            <a:headEnd/>
            <a:tailEnd/>
          </a:ln>
        </p:spPr>
        <p:txBody>
          <a:bodyPr wrap="none" lIns="91438" tIns="45719" rIns="91438" bIns="45719" anchor="ctr"/>
          <a:lstStyle/>
          <a:p>
            <a:endParaRPr lang="de-DE" altLang="de-DE" sz="1633">
              <a:ea typeface="Arial Unicode MS" panose="020B0604020202020204" pitchFamily="34" charset="-128"/>
              <a:cs typeface="Arial Unicode MS" panose="020B0604020202020204" pitchFamily="34" charset="-128"/>
            </a:endParaRPr>
          </a:p>
        </p:txBody>
      </p:sp>
      <p:sp>
        <p:nvSpPr>
          <p:cNvPr id="53252" name="AutoShape 4"/>
          <p:cNvSpPr>
            <a:spLocks noChangeArrowheads="1"/>
          </p:cNvSpPr>
          <p:nvPr/>
        </p:nvSpPr>
        <p:spPr bwMode="auto">
          <a:xfrm>
            <a:off x="5891500" y="2027734"/>
            <a:ext cx="216023" cy="504053"/>
          </a:xfrm>
          <a:prstGeom prst="downArrow">
            <a:avLst>
              <a:gd name="adj1" fmla="val 50000"/>
              <a:gd name="adj2" fmla="val 58344"/>
            </a:avLst>
          </a:prstGeom>
          <a:solidFill>
            <a:schemeClr val="accent1"/>
          </a:solidFill>
          <a:ln w="9525" algn="ctr">
            <a:solidFill>
              <a:schemeClr val="tx1"/>
            </a:solidFill>
            <a:miter lim="800000"/>
            <a:headEnd/>
            <a:tailEnd/>
          </a:ln>
        </p:spPr>
        <p:txBody>
          <a:bodyPr wrap="none" lIns="91438" tIns="45719" rIns="91438" bIns="45719" anchor="ctr"/>
          <a:lstStyle/>
          <a:p>
            <a:endParaRPr lang="de-DE" altLang="de-DE" sz="1633">
              <a:ea typeface="Arial Unicode MS" panose="020B0604020202020204" pitchFamily="34" charset="-128"/>
              <a:cs typeface="Arial Unicode MS" panose="020B0604020202020204" pitchFamily="34" charset="-128"/>
            </a:endParaRPr>
          </a:p>
        </p:txBody>
      </p:sp>
      <p:sp>
        <p:nvSpPr>
          <p:cNvPr id="53253" name="Text Box 6"/>
          <p:cNvSpPr txBox="1">
            <a:spLocks noChangeArrowheads="1"/>
          </p:cNvSpPr>
          <p:nvPr/>
        </p:nvSpPr>
        <p:spPr bwMode="auto">
          <a:xfrm>
            <a:off x="2547469" y="2729088"/>
            <a:ext cx="184727" cy="34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8" tIns="45719" rIns="91438" bIns="45719">
            <a:spAutoFit/>
          </a:bodyPr>
          <a:lstStyle/>
          <a:p>
            <a:pPr hangingPunct="1"/>
            <a:endParaRPr lang="de-DE" altLang="de-DE" sz="1633">
              <a:ea typeface="Arial Unicode MS" panose="020B0604020202020204" pitchFamily="34" charset="-128"/>
              <a:cs typeface="Arial Unicode MS" panose="020B0604020202020204" pitchFamily="34" charset="-128"/>
            </a:endParaRPr>
          </a:p>
        </p:txBody>
      </p:sp>
      <p:sp>
        <p:nvSpPr>
          <p:cNvPr id="53254" name="Text Box 7"/>
          <p:cNvSpPr txBox="1">
            <a:spLocks noChangeArrowheads="1"/>
          </p:cNvSpPr>
          <p:nvPr/>
        </p:nvSpPr>
        <p:spPr bwMode="auto">
          <a:xfrm>
            <a:off x="2448097" y="2684442"/>
            <a:ext cx="2016212" cy="1097606"/>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8" tIns="45719" rIns="91438" bIns="45719">
            <a:spAutoFit/>
          </a:bodyPr>
          <a:lstStyle/>
          <a:p>
            <a:pPr hangingPunct="1"/>
            <a:endParaRPr lang="de-DE" altLang="de-DE" sz="2359">
              <a:ea typeface="Arial Unicode MS" panose="020B0604020202020204" pitchFamily="34" charset="-128"/>
              <a:cs typeface="Arial Unicode MS" panose="020B0604020202020204" pitchFamily="34" charset="-128"/>
            </a:endParaRPr>
          </a:p>
          <a:p>
            <a:pPr algn="ctr" hangingPunct="1"/>
            <a:r>
              <a:rPr lang="de-DE" altLang="de-DE" sz="1814">
                <a:ea typeface="Arial Unicode MS" panose="020B0604020202020204" pitchFamily="34" charset="-128"/>
                <a:cs typeface="Arial Unicode MS" panose="020B0604020202020204" pitchFamily="34" charset="-128"/>
              </a:rPr>
              <a:t>Neoklassik</a:t>
            </a:r>
          </a:p>
          <a:p>
            <a:pPr hangingPunct="1"/>
            <a:endParaRPr lang="de-DE" altLang="de-DE" sz="2359">
              <a:ea typeface="Arial Unicode MS" panose="020B0604020202020204" pitchFamily="34" charset="-128"/>
              <a:cs typeface="Arial Unicode MS" panose="020B0604020202020204" pitchFamily="34" charset="-128"/>
            </a:endParaRPr>
          </a:p>
        </p:txBody>
      </p:sp>
      <p:sp>
        <p:nvSpPr>
          <p:cNvPr id="53255" name="Text Box 8"/>
          <p:cNvSpPr txBox="1">
            <a:spLocks noChangeArrowheads="1"/>
          </p:cNvSpPr>
          <p:nvPr/>
        </p:nvSpPr>
        <p:spPr bwMode="auto">
          <a:xfrm>
            <a:off x="4779703" y="2694524"/>
            <a:ext cx="2416574" cy="1097606"/>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8" tIns="45719" rIns="91438" bIns="45719">
            <a:spAutoFit/>
          </a:bodyPr>
          <a:lstStyle/>
          <a:p>
            <a:pPr hangingPunct="1"/>
            <a:endParaRPr lang="de-DE" altLang="de-DE" sz="2359">
              <a:ea typeface="Arial Unicode MS" panose="020B0604020202020204" pitchFamily="34" charset="-128"/>
              <a:cs typeface="Arial Unicode MS" panose="020B0604020202020204" pitchFamily="34" charset="-128"/>
            </a:endParaRPr>
          </a:p>
          <a:p>
            <a:pPr algn="ctr" hangingPunct="1"/>
            <a:r>
              <a:rPr lang="de-DE" altLang="de-DE" sz="1814">
                <a:ea typeface="Arial Unicode MS" panose="020B0604020202020204" pitchFamily="34" charset="-128"/>
                <a:cs typeface="Arial Unicode MS" panose="020B0604020202020204" pitchFamily="34" charset="-128"/>
              </a:rPr>
              <a:t>Keynesianismus</a:t>
            </a:r>
            <a:endParaRPr lang="de-DE" altLang="de-DE" sz="2359">
              <a:ea typeface="Arial Unicode MS" panose="020B0604020202020204" pitchFamily="34" charset="-128"/>
              <a:cs typeface="Arial Unicode MS" panose="020B0604020202020204" pitchFamily="34" charset="-128"/>
            </a:endParaRPr>
          </a:p>
          <a:p>
            <a:pPr hangingPunct="1"/>
            <a:endParaRPr lang="de-DE" altLang="de-DE" sz="2359">
              <a:ea typeface="Arial Unicode MS" panose="020B0604020202020204" pitchFamily="34" charset="-128"/>
              <a:cs typeface="Arial Unicode MS" panose="020B0604020202020204" pitchFamily="34" charset="-128"/>
            </a:endParaRPr>
          </a:p>
        </p:txBody>
      </p:sp>
      <p:sp>
        <p:nvSpPr>
          <p:cNvPr id="53256" name="Text Box 9"/>
          <p:cNvSpPr txBox="1">
            <a:spLocks noChangeArrowheads="1"/>
          </p:cNvSpPr>
          <p:nvPr/>
        </p:nvSpPr>
        <p:spPr bwMode="auto">
          <a:xfrm>
            <a:off x="8309513" y="2369050"/>
            <a:ext cx="184727" cy="34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8" tIns="45719" rIns="91438" bIns="45719">
            <a:spAutoFit/>
          </a:bodyPr>
          <a:lstStyle/>
          <a:p>
            <a:pPr hangingPunct="1"/>
            <a:endParaRPr lang="de-DE" altLang="de-DE" sz="1633">
              <a:ea typeface="Arial Unicode MS" panose="020B0604020202020204" pitchFamily="34" charset="-128"/>
              <a:cs typeface="Arial Unicode MS" panose="020B0604020202020204" pitchFamily="34" charset="-128"/>
            </a:endParaRPr>
          </a:p>
        </p:txBody>
      </p:sp>
      <p:sp>
        <p:nvSpPr>
          <p:cNvPr id="53257" name="AutoShape 11"/>
          <p:cNvSpPr>
            <a:spLocks noChangeArrowheads="1"/>
          </p:cNvSpPr>
          <p:nvPr/>
        </p:nvSpPr>
        <p:spPr bwMode="auto">
          <a:xfrm rot="5400000">
            <a:off x="3070243" y="3933054"/>
            <a:ext cx="648068" cy="50405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lgn="ctr">
            <a:solidFill>
              <a:schemeClr val="tx1"/>
            </a:solidFill>
            <a:miter lim="800000"/>
            <a:headEnd/>
            <a:tailEnd/>
          </a:ln>
        </p:spPr>
        <p:txBody>
          <a:bodyPr wrap="none" lIns="91438" tIns="45719" rIns="91438" bIns="45719" anchor="ctr"/>
          <a:lstStyle/>
          <a:p>
            <a:endParaRPr lang="de-DE" sz="1633"/>
          </a:p>
        </p:txBody>
      </p:sp>
      <p:sp>
        <p:nvSpPr>
          <p:cNvPr id="53258" name="Text Box 12"/>
          <p:cNvSpPr txBox="1">
            <a:spLocks noChangeArrowheads="1"/>
          </p:cNvSpPr>
          <p:nvPr/>
        </p:nvSpPr>
        <p:spPr bwMode="auto">
          <a:xfrm>
            <a:off x="1990129" y="4690573"/>
            <a:ext cx="2881743" cy="37151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u.a. Say, Walras, Marshall</a:t>
            </a:r>
          </a:p>
        </p:txBody>
      </p:sp>
      <p:sp>
        <p:nvSpPr>
          <p:cNvPr id="53259" name="AutoShape 14"/>
          <p:cNvSpPr>
            <a:spLocks noChangeArrowheads="1"/>
          </p:cNvSpPr>
          <p:nvPr/>
        </p:nvSpPr>
        <p:spPr bwMode="auto">
          <a:xfrm rot="2158343">
            <a:off x="6189610" y="5363124"/>
            <a:ext cx="508374" cy="164177"/>
          </a:xfrm>
          <a:prstGeom prst="rightArrow">
            <a:avLst>
              <a:gd name="adj1" fmla="val 50000"/>
              <a:gd name="adj2" fmla="val 51537"/>
            </a:avLst>
          </a:prstGeom>
          <a:solidFill>
            <a:schemeClr val="accent1"/>
          </a:solidFill>
          <a:ln w="9525" algn="ctr">
            <a:solidFill>
              <a:schemeClr val="tx1"/>
            </a:solidFill>
            <a:miter lim="800000"/>
            <a:headEnd/>
            <a:tailEnd/>
          </a:ln>
        </p:spPr>
        <p:txBody>
          <a:bodyPr wrap="none" lIns="91438" tIns="45719" rIns="91438" bIns="45719" anchor="ctr"/>
          <a:lstStyle/>
          <a:p>
            <a:endParaRPr lang="de-DE" altLang="de-DE" sz="1633">
              <a:ea typeface="Arial Unicode MS" panose="020B0604020202020204" pitchFamily="34" charset="-128"/>
              <a:cs typeface="Arial Unicode MS" panose="020B0604020202020204" pitchFamily="34" charset="-128"/>
            </a:endParaRPr>
          </a:p>
        </p:txBody>
      </p:sp>
      <p:sp>
        <p:nvSpPr>
          <p:cNvPr id="53260" name="Text Box 15"/>
          <p:cNvSpPr txBox="1">
            <a:spLocks noChangeArrowheads="1"/>
          </p:cNvSpPr>
          <p:nvPr/>
        </p:nvSpPr>
        <p:spPr bwMode="auto">
          <a:xfrm>
            <a:off x="7218848" y="5769246"/>
            <a:ext cx="2054597" cy="650689"/>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8" tIns="45719" rIns="91438" bIns="45719">
            <a:spAutoFit/>
          </a:bodyPr>
          <a:lstStyle/>
          <a:p>
            <a:pPr algn="ctr" hangingPunct="1"/>
            <a:r>
              <a:rPr lang="de-DE" altLang="de-DE" sz="1814">
                <a:ea typeface="Arial Unicode MS" panose="020B0604020202020204" pitchFamily="34" charset="-128"/>
                <a:cs typeface="Arial Unicode MS" panose="020B0604020202020204" pitchFamily="34" charset="-128"/>
              </a:rPr>
              <a:t>Krisen sind endoges</a:t>
            </a:r>
          </a:p>
          <a:p>
            <a:pPr algn="ctr" hangingPunct="1"/>
            <a:r>
              <a:rPr lang="de-DE" altLang="de-DE" sz="1814">
                <a:ea typeface="Arial Unicode MS" panose="020B0604020202020204" pitchFamily="34" charset="-128"/>
                <a:cs typeface="Arial Unicode MS" panose="020B0604020202020204" pitchFamily="34" charset="-128"/>
              </a:rPr>
              <a:t>vorhanden</a:t>
            </a:r>
          </a:p>
        </p:txBody>
      </p:sp>
      <p:sp>
        <p:nvSpPr>
          <p:cNvPr id="53261" name="AutoShape 17"/>
          <p:cNvSpPr>
            <a:spLocks noChangeArrowheads="1"/>
          </p:cNvSpPr>
          <p:nvPr/>
        </p:nvSpPr>
        <p:spPr bwMode="auto">
          <a:xfrm rot="5400000">
            <a:off x="5676917" y="3931613"/>
            <a:ext cx="646628" cy="50261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lgn="ctr">
            <a:solidFill>
              <a:schemeClr val="tx1"/>
            </a:solidFill>
            <a:miter lim="800000"/>
            <a:headEnd/>
            <a:tailEnd/>
          </a:ln>
        </p:spPr>
        <p:txBody>
          <a:bodyPr wrap="none" lIns="91438" tIns="45719" rIns="91438" bIns="45719" anchor="ctr"/>
          <a:lstStyle/>
          <a:p>
            <a:endParaRPr lang="de-DE" sz="1633"/>
          </a:p>
        </p:txBody>
      </p:sp>
      <p:sp>
        <p:nvSpPr>
          <p:cNvPr id="53262" name="Text Box 18"/>
          <p:cNvSpPr txBox="1">
            <a:spLocks noChangeArrowheads="1"/>
          </p:cNvSpPr>
          <p:nvPr/>
        </p:nvSpPr>
        <p:spPr bwMode="auto">
          <a:xfrm>
            <a:off x="5480676" y="4696335"/>
            <a:ext cx="849011" cy="37151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8" tIns="45719" rIns="91438" bIns="45719">
            <a:spAutoFit/>
          </a:bodyPr>
          <a:lstStyle/>
          <a:p>
            <a:pPr algn="ctr" hangingPunct="1"/>
            <a:r>
              <a:rPr lang="de-DE" altLang="de-DE" sz="1814">
                <a:ea typeface="Arial Unicode MS" panose="020B0604020202020204" pitchFamily="34" charset="-128"/>
                <a:cs typeface="Arial Unicode MS" panose="020B0604020202020204" pitchFamily="34" charset="-128"/>
              </a:rPr>
              <a:t>Keynes</a:t>
            </a:r>
          </a:p>
        </p:txBody>
      </p:sp>
      <p:sp>
        <p:nvSpPr>
          <p:cNvPr id="53263" name="Textfeld 15"/>
          <p:cNvSpPr txBox="1">
            <a:spLocks noChangeArrowheads="1"/>
          </p:cNvSpPr>
          <p:nvPr/>
        </p:nvSpPr>
        <p:spPr bwMode="auto">
          <a:xfrm>
            <a:off x="2207593" y="5661236"/>
            <a:ext cx="2304242" cy="65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Krisen sind endogen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nicht möglich  </a:t>
            </a:r>
          </a:p>
        </p:txBody>
      </p:sp>
      <p:sp>
        <p:nvSpPr>
          <p:cNvPr id="53264" name="AutoShape 14"/>
          <p:cNvSpPr>
            <a:spLocks noChangeArrowheads="1"/>
          </p:cNvSpPr>
          <p:nvPr/>
        </p:nvSpPr>
        <p:spPr bwMode="auto">
          <a:xfrm rot="5400000">
            <a:off x="3168893" y="5337921"/>
            <a:ext cx="502613" cy="144015"/>
          </a:xfrm>
          <a:prstGeom prst="rightArrow">
            <a:avLst>
              <a:gd name="adj1" fmla="val 50000"/>
              <a:gd name="adj2" fmla="val 50670"/>
            </a:avLst>
          </a:prstGeom>
          <a:solidFill>
            <a:schemeClr val="accent1"/>
          </a:solidFill>
          <a:ln w="9525" algn="ctr">
            <a:solidFill>
              <a:schemeClr val="tx1"/>
            </a:solidFill>
            <a:miter lim="800000"/>
            <a:headEnd/>
            <a:tailEnd/>
          </a:ln>
        </p:spPr>
        <p:txBody>
          <a:bodyPr wrap="none" lIns="91438" tIns="45719" rIns="91438" bIns="45719" anchor="ctr"/>
          <a:lstStyle/>
          <a:p>
            <a:endParaRPr lang="de-DE" altLang="de-DE" sz="1633">
              <a:ea typeface="Arial Unicode MS" panose="020B0604020202020204" pitchFamily="34" charset="-128"/>
              <a:cs typeface="Arial Unicode MS" panose="020B0604020202020204" pitchFamily="34" charset="-128"/>
            </a:endParaRPr>
          </a:p>
        </p:txBody>
      </p:sp>
      <p:sp>
        <p:nvSpPr>
          <p:cNvPr id="53265"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588B1BFF-B491-41FD-A549-D69417C744A9}"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12</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566868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2050" name="Rectangle 2"/>
          <p:cNvSpPr>
            <a:spLocks noGrp="1" noChangeArrowheads="1"/>
          </p:cNvSpPr>
          <p:nvPr>
            <p:ph type="title" idx="4294967295"/>
          </p:nvPr>
        </p:nvSpPr>
        <p:spPr bwMode="auto">
          <a:xfrm>
            <a:off x="1523521" y="293791"/>
            <a:ext cx="9144960" cy="77768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3629" b="1"/>
              <a:t>Neoklassische Erklärungen     </a:t>
            </a:r>
          </a:p>
        </p:txBody>
      </p:sp>
      <p:sp>
        <p:nvSpPr>
          <p:cNvPr id="642051" name="Rectangle 3"/>
          <p:cNvSpPr>
            <a:spLocks noGrp="1" noChangeArrowheads="1"/>
          </p:cNvSpPr>
          <p:nvPr>
            <p:ph idx="4294967295"/>
          </p:nvPr>
        </p:nvSpPr>
        <p:spPr>
          <a:xfrm>
            <a:off x="2344407" y="1072914"/>
            <a:ext cx="7867546" cy="5053490"/>
          </a:xfrm>
          <a:prstGeom prst="rect">
            <a:avLst/>
          </a:prstGeom>
          <a:ln>
            <a:miter lim="800000"/>
            <a:headEnd/>
            <a:tailEnd/>
          </a:ln>
        </p:spPr>
        <p:txBody>
          <a:bodyPr/>
          <a:lstStyle/>
          <a:p>
            <a:pPr eaLnBrk="1" hangingPunct="1">
              <a:buClr>
                <a:srgbClr val="FFC000"/>
              </a:buClr>
              <a:buFont typeface="Arial" pitchFamily="34" charset="0"/>
              <a:buChar char="•"/>
              <a:defRPr/>
            </a:pPr>
            <a:r>
              <a:rPr lang="de-DE" sz="1814" dirty="0"/>
              <a:t>Aus neoklassischer Sicht erzeugt die kapitalistische Marktwirtschaft keine periodisch wiederkehrenden Wirtschaftskrisen und keine Finanzkrisen. Sie behaupten: Die kapitalistische Marktwirtschaft ist stabil.</a:t>
            </a:r>
          </a:p>
          <a:p>
            <a:pPr eaLnBrk="1" hangingPunct="1">
              <a:buClr>
                <a:srgbClr val="FFC000"/>
              </a:buClr>
              <a:buFont typeface="Arial" pitchFamily="34" charset="0"/>
              <a:buChar char="•"/>
              <a:defRPr/>
            </a:pPr>
            <a:r>
              <a:rPr lang="de-DE" sz="1814" dirty="0"/>
              <a:t>Störungen wirken von außen auf das System. Hierzu gehören vorrangig</a:t>
            </a:r>
          </a:p>
          <a:p>
            <a:pPr marL="0" indent="0">
              <a:buClr>
                <a:srgbClr val="FFC000"/>
              </a:buClr>
              <a:buNone/>
              <a:defRPr/>
            </a:pPr>
            <a:r>
              <a:rPr lang="de-DE" sz="1814" dirty="0"/>
              <a:t>	a. Störungen (Schocks) durch die Gewerkschaften</a:t>
            </a:r>
          </a:p>
          <a:p>
            <a:pPr marL="0" indent="0">
              <a:buClr>
                <a:srgbClr val="FFC000"/>
              </a:buClr>
              <a:buNone/>
              <a:defRPr/>
            </a:pPr>
            <a:r>
              <a:rPr lang="de-DE" sz="1814" dirty="0"/>
              <a:t>	b. Störungen (Schocks) durch den Staat und/oder</a:t>
            </a:r>
          </a:p>
          <a:p>
            <a:pPr marL="0" indent="0">
              <a:buClr>
                <a:srgbClr val="FFC000"/>
              </a:buClr>
              <a:buNone/>
              <a:defRPr/>
            </a:pPr>
            <a:r>
              <a:rPr lang="de-DE" sz="1814" dirty="0"/>
              <a:t>	c. Störungen (Schocks) durch das Ausland. </a:t>
            </a:r>
          </a:p>
          <a:p>
            <a:pPr eaLnBrk="1" hangingPunct="1">
              <a:buClr>
                <a:srgbClr val="FFC000"/>
              </a:buClr>
              <a:buFont typeface="Arial" pitchFamily="34" charset="0"/>
              <a:buChar char="•"/>
              <a:defRPr/>
            </a:pPr>
            <a:r>
              <a:rPr lang="de-DE" sz="1814" dirty="0"/>
              <a:t>Die Neoklassiker verweisen zur Begründung ihrer Unmöglichkeitsbehauptung u.a. auf Say.</a:t>
            </a:r>
          </a:p>
        </p:txBody>
      </p:sp>
      <p:sp>
        <p:nvSpPr>
          <p:cNvPr id="54276" name="Foliennummernplatzhalter 3"/>
          <p:cNvSpPr>
            <a:spLocks noGrp="1"/>
          </p:cNvSpPr>
          <p:nvPr>
            <p:ph type="sldNum" sz="quarter" idx="4294967295"/>
          </p:nvPr>
        </p:nvSpPr>
        <p:spPr bwMode="auto">
          <a:xfrm>
            <a:off x="1980049" y="6356828"/>
            <a:ext cx="2134304" cy="3643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B272B64F-79EF-48B3-BC6C-40D33276A3CA}"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13</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30144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2050"/>
                                        </p:tgtEl>
                                        <p:attrNameLst>
                                          <p:attrName>style.visibility</p:attrName>
                                        </p:attrNameLst>
                                      </p:cBhvr>
                                      <p:to>
                                        <p:strVal val="visible"/>
                                      </p:to>
                                    </p:set>
                                    <p:animEffect transition="in" filter="fade">
                                      <p:cBhvr>
                                        <p:cTn id="7" dur="2000"/>
                                        <p:tgtEl>
                                          <p:spTgt spid="64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2051">
                                            <p:txEl>
                                              <p:pRg st="0" end="0"/>
                                            </p:txEl>
                                          </p:spTgt>
                                        </p:tgtEl>
                                        <p:attrNameLst>
                                          <p:attrName>style.visibility</p:attrName>
                                        </p:attrNameLst>
                                      </p:cBhvr>
                                      <p:to>
                                        <p:strVal val="visible"/>
                                      </p:to>
                                    </p:set>
                                    <p:animEffect transition="in" filter="fade">
                                      <p:cBhvr>
                                        <p:cTn id="12" dur="2000"/>
                                        <p:tgtEl>
                                          <p:spTgt spid="64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2051">
                                            <p:txEl>
                                              <p:pRg st="1" end="1"/>
                                            </p:txEl>
                                          </p:spTgt>
                                        </p:tgtEl>
                                        <p:attrNameLst>
                                          <p:attrName>style.visibility</p:attrName>
                                        </p:attrNameLst>
                                      </p:cBhvr>
                                      <p:to>
                                        <p:strVal val="visible"/>
                                      </p:to>
                                    </p:set>
                                    <p:animEffect transition="in" filter="fade">
                                      <p:cBhvr>
                                        <p:cTn id="17" dur="2000"/>
                                        <p:tgtEl>
                                          <p:spTgt spid="64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2051">
                                            <p:txEl>
                                              <p:pRg st="2" end="2"/>
                                            </p:txEl>
                                          </p:spTgt>
                                        </p:tgtEl>
                                        <p:attrNameLst>
                                          <p:attrName>style.visibility</p:attrName>
                                        </p:attrNameLst>
                                      </p:cBhvr>
                                      <p:to>
                                        <p:strVal val="visible"/>
                                      </p:to>
                                    </p:set>
                                    <p:animEffect transition="in" filter="fade">
                                      <p:cBhvr>
                                        <p:cTn id="22" dur="2000"/>
                                        <p:tgtEl>
                                          <p:spTgt spid="64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42051">
                                            <p:txEl>
                                              <p:pRg st="3" end="3"/>
                                            </p:txEl>
                                          </p:spTgt>
                                        </p:tgtEl>
                                        <p:attrNameLst>
                                          <p:attrName>style.visibility</p:attrName>
                                        </p:attrNameLst>
                                      </p:cBhvr>
                                      <p:to>
                                        <p:strVal val="visible"/>
                                      </p:to>
                                    </p:set>
                                    <p:animEffect transition="in" filter="fade">
                                      <p:cBhvr>
                                        <p:cTn id="27" dur="2000"/>
                                        <p:tgtEl>
                                          <p:spTgt spid="64205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2051">
                                            <p:txEl>
                                              <p:pRg st="4" end="4"/>
                                            </p:txEl>
                                          </p:spTgt>
                                        </p:tgtEl>
                                        <p:attrNameLst>
                                          <p:attrName>style.visibility</p:attrName>
                                        </p:attrNameLst>
                                      </p:cBhvr>
                                      <p:to>
                                        <p:strVal val="visible"/>
                                      </p:to>
                                    </p:set>
                                    <p:animEffect transition="in" filter="fade">
                                      <p:cBhvr>
                                        <p:cTn id="32" dur="2000"/>
                                        <p:tgtEl>
                                          <p:spTgt spid="64205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42051">
                                            <p:txEl>
                                              <p:pRg st="5" end="5"/>
                                            </p:txEl>
                                          </p:spTgt>
                                        </p:tgtEl>
                                        <p:attrNameLst>
                                          <p:attrName>style.visibility</p:attrName>
                                        </p:attrNameLst>
                                      </p:cBhvr>
                                      <p:to>
                                        <p:strVal val="visible"/>
                                      </p:to>
                                    </p:set>
                                    <p:animEffect transition="in" filter="fade">
                                      <p:cBhvr>
                                        <p:cTn id="37" dur="2000"/>
                                        <p:tgtEl>
                                          <p:spTgt spid="64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050" grpId="0"/>
      <p:bldP spid="6420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4098" name="Rectangle 2"/>
          <p:cNvSpPr>
            <a:spLocks noGrp="1" noChangeArrowheads="1"/>
          </p:cNvSpPr>
          <p:nvPr>
            <p:ph type="title" idx="4294967295"/>
          </p:nvPr>
        </p:nvSpPr>
        <p:spPr bwMode="auto">
          <a:xfrm>
            <a:off x="1915242" y="162738"/>
            <a:ext cx="8292391" cy="1143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hangingPunct="1"/>
            <a:r>
              <a:rPr lang="de-DE" altLang="de-DE" sz="3266" b="1"/>
              <a:t>Nach Jean-Baptiste Say und seinen neoklassischen Nachfolgern</a:t>
            </a:r>
            <a:br>
              <a:rPr lang="de-DE" altLang="de-DE" sz="3266" b="1"/>
            </a:br>
            <a:r>
              <a:rPr lang="de-DE" altLang="de-DE" sz="3266" b="1"/>
              <a:t>erzeugt der  Kapitalismus keine zyklischen Wirtschaftskrisen.</a:t>
            </a:r>
          </a:p>
        </p:txBody>
      </p:sp>
      <p:graphicFrame>
        <p:nvGraphicFramePr>
          <p:cNvPr id="1026" name="Object 3"/>
          <p:cNvGraphicFramePr>
            <a:graphicFrameLocks noGrp="1" noChangeAspect="1"/>
          </p:cNvGraphicFramePr>
          <p:nvPr>
            <p:ph sz="half" idx="4294967295"/>
          </p:nvPr>
        </p:nvGraphicFramePr>
        <p:xfrm>
          <a:off x="2413534" y="2468420"/>
          <a:ext cx="2465539" cy="3348352"/>
        </p:xfrm>
        <a:graphic>
          <a:graphicData uri="http://schemas.openxmlformats.org/presentationml/2006/ole">
            <mc:AlternateContent xmlns:mc="http://schemas.openxmlformats.org/markup-compatibility/2006">
              <mc:Choice xmlns:v="urn:schemas-microsoft-com:vml" Requires="v">
                <p:oleObj spid="_x0000_s1026" name="Photo Editor Photo" r:id="rId4" imgW="1647619" imgH="2238687" progId="">
                  <p:embed/>
                </p:oleObj>
              </mc:Choice>
              <mc:Fallback>
                <p:oleObj name="Photo Editor Photo" r:id="rId4" imgW="1647619" imgH="2238687" progId="">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534" y="2468420"/>
                        <a:ext cx="2465539" cy="334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44100" name="Rectangle 4"/>
          <p:cNvSpPr>
            <a:spLocks noGrp="1" noChangeArrowheads="1"/>
          </p:cNvSpPr>
          <p:nvPr>
            <p:ph sz="half" idx="4294967295"/>
          </p:nvPr>
        </p:nvSpPr>
        <p:spPr bwMode="auto">
          <a:xfrm>
            <a:off x="5508419" y="2318644"/>
            <a:ext cx="4620005" cy="47164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r>
              <a:rPr lang="de-DE" altLang="de-DE" sz="1814"/>
              <a:t>Nach ihm schafft sich in der kapitalistischen Marktwirtschaft jedes Angebot seine eigene Nachfrage.</a:t>
            </a:r>
          </a:p>
          <a:p>
            <a:pPr marL="0" indent="0"/>
            <a:r>
              <a:rPr lang="de-DE" altLang="de-DE" sz="1814"/>
              <a:t>= Saysches Theorem</a:t>
            </a:r>
            <a:br>
              <a:rPr lang="de-DE" altLang="de-DE" sz="1814"/>
            </a:br>
            <a:endParaRPr lang="de-DE" altLang="de-DE" sz="1814"/>
          </a:p>
          <a:p>
            <a:pPr marL="0" indent="0"/>
            <a:r>
              <a:rPr lang="de-DE" altLang="de-DE" sz="1814"/>
              <a:t>Konsequenz: Krisen sind </a:t>
            </a:r>
            <a:r>
              <a:rPr lang="de-DE" altLang="de-DE" sz="1814" u="sng"/>
              <a:t>nicht</a:t>
            </a:r>
            <a:r>
              <a:rPr lang="de-DE" altLang="de-DE" sz="1814"/>
              <a:t> durch eine systemendogen entstandene Überproduktion oder durch einen systemendogen entstandenen Nachfragemangel erklärbar, sondern nur durch systemexogene Kräfte.</a:t>
            </a:r>
            <a:br>
              <a:rPr lang="de-DE" altLang="de-DE" sz="1814"/>
            </a:br>
            <a:endParaRPr lang="de-DE" altLang="de-DE" sz="1814"/>
          </a:p>
          <a:p>
            <a:pPr marL="0" indent="0"/>
            <a:r>
              <a:rPr lang="de-DE" altLang="de-DE" sz="1814"/>
              <a:t>Er lebte von 1767-1832.</a:t>
            </a:r>
            <a:br>
              <a:rPr lang="de-DE" altLang="de-DE" sz="1814"/>
            </a:br>
            <a:endParaRPr lang="de-DE" altLang="de-DE" sz="1814"/>
          </a:p>
        </p:txBody>
      </p:sp>
      <p:sp>
        <p:nvSpPr>
          <p:cNvPr id="1029" name="Foliennummernplatzhalter 4"/>
          <p:cNvSpPr>
            <a:spLocks noGrp="1"/>
          </p:cNvSpPr>
          <p:nvPr>
            <p:ph type="sldNum" sz="quarter" idx="4294967295"/>
          </p:nvPr>
        </p:nvSpPr>
        <p:spPr bwMode="auto">
          <a:xfrm>
            <a:off x="1980049" y="6356828"/>
            <a:ext cx="2134304" cy="3643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a:p>
            <a:pPr eaLnBrk="1"/>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79764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4098"/>
                                        </p:tgtEl>
                                        <p:attrNameLst>
                                          <p:attrName>style.visibility</p:attrName>
                                        </p:attrNameLst>
                                      </p:cBhvr>
                                      <p:to>
                                        <p:strVal val="visible"/>
                                      </p:to>
                                    </p:set>
                                    <p:animEffect transition="in" filter="fade">
                                      <p:cBhvr>
                                        <p:cTn id="7" dur="2000"/>
                                        <p:tgtEl>
                                          <p:spTgt spid="64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4100">
                                            <p:txEl>
                                              <p:pRg st="0" end="0"/>
                                            </p:txEl>
                                          </p:spTgt>
                                        </p:tgtEl>
                                        <p:attrNameLst>
                                          <p:attrName>style.visibility</p:attrName>
                                        </p:attrNameLst>
                                      </p:cBhvr>
                                      <p:to>
                                        <p:strVal val="visible"/>
                                      </p:to>
                                    </p:set>
                                    <p:animEffect transition="in" filter="fade">
                                      <p:cBhvr>
                                        <p:cTn id="12" dur="2000"/>
                                        <p:tgtEl>
                                          <p:spTgt spid="644100">
                                            <p:txEl>
                                              <p:pRg st="0" end="0"/>
                                            </p:txEl>
                                          </p:spTgt>
                                        </p:tgtEl>
                                      </p:cBhvr>
                                    </p:animEffect>
                                  </p:childTnLst>
                                  <p:subTnLst>
                                    <p:animClr clrSpc="rgb" dir="cw">
                                      <p:cBhvr override="childStyle">
                                        <p:cTn dur="1" fill="hold" display="0" masterRel="nextClick" afterEffect="1"/>
                                        <p:tgtEl>
                                          <p:spTgt spid="644100">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4100">
                                            <p:txEl>
                                              <p:pRg st="1" end="1"/>
                                            </p:txEl>
                                          </p:spTgt>
                                        </p:tgtEl>
                                        <p:attrNameLst>
                                          <p:attrName>style.visibility</p:attrName>
                                        </p:attrNameLst>
                                      </p:cBhvr>
                                      <p:to>
                                        <p:strVal val="visible"/>
                                      </p:to>
                                    </p:set>
                                    <p:animEffect transition="in" filter="fade">
                                      <p:cBhvr>
                                        <p:cTn id="17" dur="2000"/>
                                        <p:tgtEl>
                                          <p:spTgt spid="644100">
                                            <p:txEl>
                                              <p:pRg st="1" end="1"/>
                                            </p:txEl>
                                          </p:spTgt>
                                        </p:tgtEl>
                                      </p:cBhvr>
                                    </p:animEffect>
                                  </p:childTnLst>
                                  <p:subTnLst>
                                    <p:animClr clrSpc="rgb" dir="cw">
                                      <p:cBhvr override="childStyle">
                                        <p:cTn dur="1" fill="hold" display="0" masterRel="nextClick" afterEffect="1"/>
                                        <p:tgtEl>
                                          <p:spTgt spid="644100">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4100">
                                            <p:txEl>
                                              <p:pRg st="2" end="2"/>
                                            </p:txEl>
                                          </p:spTgt>
                                        </p:tgtEl>
                                        <p:attrNameLst>
                                          <p:attrName>style.visibility</p:attrName>
                                        </p:attrNameLst>
                                      </p:cBhvr>
                                      <p:to>
                                        <p:strVal val="visible"/>
                                      </p:to>
                                    </p:set>
                                    <p:animEffect transition="in" filter="fade">
                                      <p:cBhvr>
                                        <p:cTn id="22" dur="2000"/>
                                        <p:tgtEl>
                                          <p:spTgt spid="644100">
                                            <p:txEl>
                                              <p:pRg st="2" end="2"/>
                                            </p:txEl>
                                          </p:spTgt>
                                        </p:tgtEl>
                                      </p:cBhvr>
                                    </p:animEffect>
                                  </p:childTnLst>
                                  <p:subTnLst>
                                    <p:animClr clrSpc="rgb" dir="cw">
                                      <p:cBhvr override="childStyle">
                                        <p:cTn dur="1" fill="hold" display="0" masterRel="nextClick" afterEffect="1"/>
                                        <p:tgtEl>
                                          <p:spTgt spid="644100">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44100">
                                            <p:txEl>
                                              <p:pRg st="3" end="3"/>
                                            </p:txEl>
                                          </p:spTgt>
                                        </p:tgtEl>
                                        <p:attrNameLst>
                                          <p:attrName>style.visibility</p:attrName>
                                        </p:attrNameLst>
                                      </p:cBhvr>
                                      <p:to>
                                        <p:strVal val="visible"/>
                                      </p:to>
                                    </p:set>
                                    <p:animEffect transition="in" filter="fade">
                                      <p:cBhvr>
                                        <p:cTn id="27" dur="2000"/>
                                        <p:tgtEl>
                                          <p:spTgt spid="644100">
                                            <p:txEl>
                                              <p:pRg st="3" end="3"/>
                                            </p:txEl>
                                          </p:spTgt>
                                        </p:tgtEl>
                                      </p:cBhvr>
                                    </p:animEffect>
                                  </p:childTnLst>
                                  <p:subTnLst>
                                    <p:animClr clrSpc="rgb" dir="cw">
                                      <p:cBhvr override="childStyle">
                                        <p:cTn dur="1" fill="hold" display="0" masterRel="nextClick" afterEffect="1"/>
                                        <p:tgtEl>
                                          <p:spTgt spid="644100">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8" grpId="0"/>
      <p:bldP spid="64410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599849" y="2046456"/>
            <a:ext cx="8894374" cy="3503887"/>
            <a:chOff x="22" y="1293"/>
            <a:chExt cx="5602" cy="2208"/>
          </a:xfrm>
        </p:grpSpPr>
        <p:pic>
          <p:nvPicPr>
            <p:cNvPr id="55304" name="Picture 4" descr="http://www.lucidcafe.com/lucidcafe/library/96jun/96jungifs/smith.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 y="1293"/>
              <a:ext cx="1740" cy="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5" name="Picture 5" descr="http://www.newgenevacenter.org/portrait/smith-ada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0" y="1338"/>
              <a:ext cx="1494" cy="2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6" name="Text Box 6"/>
          <p:cNvSpPr txBox="1">
            <a:spLocks noChangeArrowheads="1"/>
          </p:cNvSpPr>
          <p:nvPr/>
        </p:nvSpPr>
        <p:spPr bwMode="auto">
          <a:xfrm>
            <a:off x="4439828" y="2060857"/>
            <a:ext cx="3516849" cy="1488226"/>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dirty="0">
                <a:latin typeface="+mn-lt"/>
                <a:ea typeface="SimSun" charset="-122"/>
              </a:rPr>
              <a:t>die „unsichtbare Hand“ des Marktes führt das Gewinnstreben des Kapitalbesitzers zum Allgemeinwohl der volkswirtschaftlichen Effizienz.</a:t>
            </a:r>
            <a:endParaRPr lang="de-AT" sz="1814" dirty="0">
              <a:latin typeface="+mn-lt"/>
              <a:ea typeface="SimSun" charset="-122"/>
            </a:endParaRPr>
          </a:p>
        </p:txBody>
      </p:sp>
      <p:sp>
        <p:nvSpPr>
          <p:cNvPr id="55300" name="Text Box 8"/>
          <p:cNvSpPr txBox="1">
            <a:spLocks noChangeArrowheads="1"/>
          </p:cNvSpPr>
          <p:nvPr/>
        </p:nvSpPr>
        <p:spPr bwMode="auto">
          <a:xfrm>
            <a:off x="1523521" y="0"/>
            <a:ext cx="184727" cy="6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p>
            <a:pPr hangingPunct="1"/>
            <a:endParaRPr lang="de-AT" altLang="de-DE" sz="3629">
              <a:solidFill>
                <a:srgbClr val="FF1111"/>
              </a:solidFill>
              <a:ea typeface="Arial Unicode MS" panose="020B0604020202020204" pitchFamily="34" charset="-128"/>
              <a:cs typeface="Arial Unicode MS" panose="020B0604020202020204" pitchFamily="34" charset="-128"/>
            </a:endParaRPr>
          </a:p>
        </p:txBody>
      </p:sp>
      <p:sp>
        <p:nvSpPr>
          <p:cNvPr id="55301" name="Textfeld 8"/>
          <p:cNvSpPr txBox="1">
            <a:spLocks noChangeArrowheads="1"/>
          </p:cNvSpPr>
          <p:nvPr/>
        </p:nvSpPr>
        <p:spPr bwMode="auto">
          <a:xfrm>
            <a:off x="1707860" y="97931"/>
            <a:ext cx="8895814" cy="1767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3629" b="1">
                <a:ea typeface="Arial Unicode MS" panose="020B0604020202020204" pitchFamily="34" charset="-128"/>
                <a:cs typeface="Arial Unicode MS" panose="020B0604020202020204" pitchFamily="34" charset="-128"/>
              </a:rPr>
              <a:t>Gestützt wird diese These durch die  „unsichtbare Hand“ von Adam Smith (britischer Ökonom 1723 – 1776)</a:t>
            </a:r>
          </a:p>
        </p:txBody>
      </p:sp>
      <p:sp>
        <p:nvSpPr>
          <p:cNvPr id="14" name="Textfeld 13"/>
          <p:cNvSpPr txBox="1">
            <a:spLocks noChangeArrowheads="1"/>
          </p:cNvSpPr>
          <p:nvPr/>
        </p:nvSpPr>
        <p:spPr bwMode="auto">
          <a:xfrm>
            <a:off x="4582402" y="5877258"/>
            <a:ext cx="2881743" cy="650689"/>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Times New Roman" pitchFamily="16" charset="0"/>
              <a:buNone/>
              <a:defRPr/>
            </a:pPr>
            <a:r>
              <a:rPr lang="de-DE" sz="1814" dirty="0">
                <a:latin typeface="+mn-lt"/>
                <a:ea typeface="SimSun" charset="-122"/>
              </a:rPr>
              <a:t>Smith: Der Wohlstand der Nationen, S.371</a:t>
            </a:r>
          </a:p>
        </p:txBody>
      </p:sp>
      <p:sp>
        <p:nvSpPr>
          <p:cNvPr id="55303" name="Foliennummernplatzhalter 2"/>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5FC224D0-6FD2-4CC3-B336-EBB341988EBE}"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15</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975425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wipe(up)">
                                      <p:cBhvr>
                                        <p:cTn id="12" dur="500"/>
                                        <p:tgtEl>
                                          <p:spTgt spid="51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blinds(horizontal)">
                                      <p:cBhvr>
                                        <p:cTn id="1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bwMode="auto">
          <a:xfrm>
            <a:off x="1915242" y="377321"/>
            <a:ext cx="8361518" cy="1143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3629" b="1"/>
              <a:t>Wie erklärte Keynes die Wirtschafts-</a:t>
            </a:r>
            <a:br>
              <a:rPr lang="de-DE" altLang="de-DE" sz="3629" b="1"/>
            </a:br>
            <a:r>
              <a:rPr lang="de-DE" altLang="de-DE" sz="3629" b="1"/>
              <a:t>und Finanzkrisen ?</a:t>
            </a:r>
          </a:p>
        </p:txBody>
      </p:sp>
      <p:pic>
        <p:nvPicPr>
          <p:cNvPr id="56323" name="Picture 3"/>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3071684" y="3303708"/>
            <a:ext cx="4722255" cy="32230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Foliennummernplatzhalter 3"/>
          <p:cNvSpPr>
            <a:spLocks noGrp="1"/>
          </p:cNvSpPr>
          <p:nvPr>
            <p:ph type="sldNum" sz="quarter" idx="4294967295"/>
          </p:nvPr>
        </p:nvSpPr>
        <p:spPr bwMode="auto">
          <a:xfrm>
            <a:off x="1980049" y="6356828"/>
            <a:ext cx="2134304" cy="3643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CC8A78CE-4753-4125-B891-3B9CCD0D559F}"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16</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81316" name="AutoShape 4"/>
          <p:cNvSpPr>
            <a:spLocks noChangeArrowheads="1"/>
          </p:cNvSpPr>
          <p:nvPr/>
        </p:nvSpPr>
        <p:spPr bwMode="auto">
          <a:xfrm>
            <a:off x="6291862" y="1926923"/>
            <a:ext cx="3683907" cy="1942764"/>
          </a:xfrm>
          <a:prstGeom prst="cloudCallout">
            <a:avLst>
              <a:gd name="adj1" fmla="val -42184"/>
              <a:gd name="adj2" fmla="val 55494"/>
            </a:avLst>
          </a:prstGeom>
          <a:solidFill>
            <a:schemeClr val="bg1"/>
          </a:solidFill>
          <a:ln w="25400">
            <a:solidFill>
              <a:srgbClr val="FF9900"/>
            </a:solidFill>
            <a:round/>
            <a:headEnd/>
            <a:tailEnd/>
          </a:ln>
          <a:effectLst/>
        </p:spPr>
        <p:txBody>
          <a:bodyPr lIns="91438" tIns="45719" rIns="91438" bIns="45719"/>
          <a:lstStyle/>
          <a:p>
            <a:pPr algn="ctr">
              <a:lnSpc>
                <a:spcPct val="80000"/>
              </a:lnSpc>
              <a:defRPr/>
            </a:pPr>
            <a:r>
              <a:rPr lang="de-DE" sz="1814" dirty="0">
                <a:ea typeface="SimSun" charset="-122"/>
              </a:rPr>
              <a:t>Wie entstehen im </a:t>
            </a:r>
            <a:br>
              <a:rPr lang="de-DE" sz="1814" dirty="0">
                <a:ea typeface="SimSun" charset="-122"/>
              </a:rPr>
            </a:br>
            <a:r>
              <a:rPr lang="de-DE" sz="1814" dirty="0">
                <a:ea typeface="SimSun" charset="-122"/>
              </a:rPr>
              <a:t>Kapitalismus</a:t>
            </a:r>
          </a:p>
          <a:p>
            <a:pPr algn="ctr">
              <a:lnSpc>
                <a:spcPct val="80000"/>
              </a:lnSpc>
              <a:defRPr/>
            </a:pPr>
            <a:r>
              <a:rPr lang="de-DE" sz="1814" dirty="0">
                <a:ea typeface="SimSun" charset="-122"/>
              </a:rPr>
              <a:t/>
            </a:r>
            <a:br>
              <a:rPr lang="de-DE" sz="1814" dirty="0">
                <a:ea typeface="SimSun" charset="-122"/>
              </a:rPr>
            </a:br>
            <a:r>
              <a:rPr lang="de-DE" sz="1814" dirty="0">
                <a:ea typeface="SimSun" charset="-122"/>
              </a:rPr>
              <a:t>Wirtschafts- und Finanzkrisen ?  </a:t>
            </a:r>
          </a:p>
        </p:txBody>
      </p:sp>
      <p:sp>
        <p:nvSpPr>
          <p:cNvPr id="781317" name="Rectangle 5"/>
          <p:cNvSpPr>
            <a:spLocks noChangeArrowheads="1"/>
          </p:cNvSpPr>
          <p:nvPr/>
        </p:nvSpPr>
        <p:spPr bwMode="auto">
          <a:xfrm>
            <a:off x="3090405" y="2318644"/>
            <a:ext cx="2744928" cy="929868"/>
          </a:xfrm>
          <a:prstGeom prst="rect">
            <a:avLst/>
          </a:prstGeom>
          <a:noFill/>
          <a:ln w="9525" algn="ctr">
            <a:noFill/>
            <a:miter lim="800000"/>
            <a:headEnd/>
            <a:tailEnd/>
          </a:ln>
          <a:effectLst/>
        </p:spPr>
        <p:txBody>
          <a:bodyPr lIns="91438" tIns="45719" rIns="91438" bIns="45719">
            <a:spAutoFit/>
          </a:bodyPr>
          <a:lstStyle/>
          <a:p>
            <a:pPr>
              <a:defRPr/>
            </a:pPr>
            <a:r>
              <a:rPr lang="de-DE" sz="1814" dirty="0">
                <a:solidFill>
                  <a:schemeClr val="tx2"/>
                </a:solidFill>
                <a:effectLst>
                  <a:outerShdw blurRad="38100" dist="38100" dir="2700000" algn="tl">
                    <a:srgbClr val="FFFFFF"/>
                  </a:outerShdw>
                </a:effectLst>
                <a:ea typeface="SimSun" charset="-122"/>
              </a:rPr>
              <a:t>John Maynard Keynes</a:t>
            </a:r>
          </a:p>
          <a:p>
            <a:pPr>
              <a:defRPr/>
            </a:pPr>
            <a:r>
              <a:rPr lang="de-DE" sz="1814" dirty="0">
                <a:solidFill>
                  <a:schemeClr val="tx2"/>
                </a:solidFill>
                <a:effectLst>
                  <a:outerShdw blurRad="38100" dist="38100" dir="2700000" algn="tl">
                    <a:srgbClr val="FFFFFF"/>
                  </a:outerShdw>
                </a:effectLst>
                <a:ea typeface="SimSun" charset="-122"/>
              </a:rPr>
              <a:t>  britischer Ökonom</a:t>
            </a:r>
          </a:p>
          <a:p>
            <a:pPr>
              <a:defRPr/>
            </a:pPr>
            <a:r>
              <a:rPr lang="de-DE" sz="1814" dirty="0">
                <a:solidFill>
                  <a:schemeClr val="tx2"/>
                </a:solidFill>
                <a:effectLst>
                  <a:outerShdw blurRad="38100" dist="38100" dir="2700000" algn="tl">
                    <a:srgbClr val="FFFFFF"/>
                  </a:outerShdw>
                </a:effectLst>
                <a:ea typeface="SimSun" charset="-122"/>
              </a:rPr>
              <a:t>    (1883 – 1946)</a:t>
            </a:r>
          </a:p>
        </p:txBody>
      </p:sp>
    </p:spTree>
    <p:extLst>
      <p:ext uri="{BB962C8B-B14F-4D97-AF65-F5344CB8AC3E}">
        <p14:creationId xmlns:p14="http://schemas.microsoft.com/office/powerpoint/2010/main" val="2697572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3908" name="Rectangle 4"/>
          <p:cNvSpPr>
            <a:spLocks noGrp="1" noChangeArrowheads="1"/>
          </p:cNvSpPr>
          <p:nvPr>
            <p:ph type="title" idx="4294967295"/>
          </p:nvPr>
        </p:nvSpPr>
        <p:spPr bwMode="auto">
          <a:xfrm>
            <a:off x="1784188" y="293792"/>
            <a:ext cx="3961855" cy="6955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hangingPunct="1"/>
            <a:r>
              <a:rPr lang="de-DE" altLang="de-DE" sz="3629" b="1"/>
              <a:t>Keynes Grundgedanken </a:t>
            </a:r>
          </a:p>
        </p:txBody>
      </p:sp>
      <p:pic>
        <p:nvPicPr>
          <p:cNvPr id="57347" name="Picture 9" descr="Keynes"/>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2298322" y="1792989"/>
            <a:ext cx="3404517" cy="41389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3910" name="Rectangle 6"/>
          <p:cNvSpPr>
            <a:spLocks noGrp="1" noChangeArrowheads="1"/>
          </p:cNvSpPr>
          <p:nvPr>
            <p:ph sz="half" idx="4294967295"/>
          </p:nvPr>
        </p:nvSpPr>
        <p:spPr bwMode="auto">
          <a:xfrm>
            <a:off x="5964947" y="260669"/>
            <a:ext cx="4638727" cy="640867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14772" indent="-414772">
              <a:buClr>
                <a:srgbClr val="FFC000"/>
              </a:buClr>
            </a:pPr>
            <a:r>
              <a:rPr lang="de-DE" altLang="de-DE" sz="2359"/>
              <a:t>Nach Keynes ist der Kapitalismus krisenanfällig.</a:t>
            </a:r>
          </a:p>
          <a:p>
            <a:pPr marL="414772" indent="-414772">
              <a:buClr>
                <a:srgbClr val="FFC000"/>
              </a:buClr>
            </a:pPr>
            <a:r>
              <a:rPr lang="de-DE" altLang="de-DE" sz="2359"/>
              <a:t>Konjunkturzyklen entstehen bei gegebener Produktions-technik durch Investitions- und diese über die Grenzleistungsfähigkeit des Kapitals durch psychologische Erwartungsschwankungen </a:t>
            </a:r>
            <a:r>
              <a:rPr lang="de-DE" altLang="de-DE" sz="1633"/>
              <a:t>(Keynes, Allgemeine Theorie,S.122)</a:t>
            </a:r>
          </a:p>
          <a:p>
            <a:pPr marL="414772" indent="-414772">
              <a:buClr>
                <a:srgbClr val="FFC000"/>
              </a:buClr>
            </a:pPr>
            <a:r>
              <a:rPr lang="de-DE" altLang="de-DE" sz="2359"/>
              <a:t>Die Krise bricht aus, wenn sich Enttäuschungen ausbreiten.</a:t>
            </a:r>
          </a:p>
          <a:p>
            <a:pPr marL="414772" indent="-414772">
              <a:buClr>
                <a:srgbClr val="FFC000"/>
              </a:buClr>
            </a:pPr>
            <a:r>
              <a:rPr lang="de-DE" altLang="de-DE" sz="2359"/>
              <a:t>Damit werden Wirtschaftskrisen wie bei den Neoklassikern durch äußere Faktoren erklärt.</a:t>
            </a:r>
          </a:p>
        </p:txBody>
      </p:sp>
      <p:sp>
        <p:nvSpPr>
          <p:cNvPr id="57349" name="Foliennummernplatzhalter 4"/>
          <p:cNvSpPr>
            <a:spLocks noGrp="1"/>
          </p:cNvSpPr>
          <p:nvPr>
            <p:ph type="sldNum" sz="quarter" idx="4294967295"/>
          </p:nvPr>
        </p:nvSpPr>
        <p:spPr bwMode="auto">
          <a:xfrm>
            <a:off x="1980049" y="6356828"/>
            <a:ext cx="2134304" cy="3643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928350ED-543D-4A5E-9D24-CDBA23B78D1F}"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17</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16248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63908"/>
                                        </p:tgtEl>
                                        <p:attrNameLst>
                                          <p:attrName>style.visibility</p:attrName>
                                        </p:attrNameLst>
                                      </p:cBhvr>
                                      <p:to>
                                        <p:strVal val="visible"/>
                                      </p:to>
                                    </p:set>
                                    <p:animEffect transition="in" filter="fade">
                                      <p:cBhvr>
                                        <p:cTn id="7" dur="2000"/>
                                        <p:tgtEl>
                                          <p:spTgt spid="7639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63910">
                                            <p:txEl>
                                              <p:pRg st="0" end="0"/>
                                            </p:txEl>
                                          </p:spTgt>
                                        </p:tgtEl>
                                        <p:attrNameLst>
                                          <p:attrName>style.visibility</p:attrName>
                                        </p:attrNameLst>
                                      </p:cBhvr>
                                      <p:to>
                                        <p:strVal val="visible"/>
                                      </p:to>
                                    </p:set>
                                    <p:animEffect transition="in" filter="fade">
                                      <p:cBhvr>
                                        <p:cTn id="12" dur="2000"/>
                                        <p:tgtEl>
                                          <p:spTgt spid="76391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63910">
                                            <p:txEl>
                                              <p:pRg st="1" end="1"/>
                                            </p:txEl>
                                          </p:spTgt>
                                        </p:tgtEl>
                                        <p:attrNameLst>
                                          <p:attrName>style.visibility</p:attrName>
                                        </p:attrNameLst>
                                      </p:cBhvr>
                                      <p:to>
                                        <p:strVal val="visible"/>
                                      </p:to>
                                    </p:set>
                                    <p:animEffect transition="in" filter="fade">
                                      <p:cBhvr>
                                        <p:cTn id="17" dur="2000"/>
                                        <p:tgtEl>
                                          <p:spTgt spid="76391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63910">
                                            <p:txEl>
                                              <p:pRg st="2" end="2"/>
                                            </p:txEl>
                                          </p:spTgt>
                                        </p:tgtEl>
                                        <p:attrNameLst>
                                          <p:attrName>style.visibility</p:attrName>
                                        </p:attrNameLst>
                                      </p:cBhvr>
                                      <p:to>
                                        <p:strVal val="visible"/>
                                      </p:to>
                                    </p:set>
                                    <p:animEffect transition="in" filter="fade">
                                      <p:cBhvr>
                                        <p:cTn id="22" dur="2000"/>
                                        <p:tgtEl>
                                          <p:spTgt spid="76391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63910">
                                            <p:txEl>
                                              <p:pRg st="3" end="3"/>
                                            </p:txEl>
                                          </p:spTgt>
                                        </p:tgtEl>
                                        <p:attrNameLst>
                                          <p:attrName>style.visibility</p:attrName>
                                        </p:attrNameLst>
                                      </p:cBhvr>
                                      <p:to>
                                        <p:strVal val="visible"/>
                                      </p:to>
                                    </p:set>
                                    <p:animEffect transition="in" filter="fade">
                                      <p:cBhvr>
                                        <p:cTn id="27" dur="2000"/>
                                        <p:tgtEl>
                                          <p:spTgt spid="7639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8" grpId="0"/>
      <p:bldP spid="7639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bwMode="auto">
          <a:xfrm>
            <a:off x="1980049" y="275070"/>
            <a:ext cx="8231904" cy="17137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Kommen wir zur Marxschen Krisenerklärung </a:t>
            </a:r>
            <a:br>
              <a:rPr lang="de-DE" altLang="de-DE" sz="3629" b="1"/>
            </a:br>
            <a:endParaRPr lang="de-DE" altLang="de-DE" sz="3629" b="1"/>
          </a:p>
        </p:txBody>
      </p:sp>
      <p:sp>
        <p:nvSpPr>
          <p:cNvPr id="3" name="Inhaltsplatzhalter 2"/>
          <p:cNvSpPr>
            <a:spLocks noGrp="1"/>
          </p:cNvSpPr>
          <p:nvPr>
            <p:ph sz="half" idx="4294967295"/>
          </p:nvPr>
        </p:nvSpPr>
        <p:spPr bwMode="auto">
          <a:xfrm>
            <a:off x="1919563" y="1556804"/>
            <a:ext cx="7428300" cy="45263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endParaRPr lang="de-DE" altLang="de-DE" smtClean="0"/>
          </a:p>
          <a:p>
            <a:pPr marL="0" indent="0">
              <a:buClr>
                <a:srgbClr val="FFC000"/>
              </a:buClr>
            </a:pPr>
            <a:r>
              <a:rPr lang="de-DE" altLang="de-DE" sz="1814"/>
              <a:t>Bevor ich einsteige, möchte ich als Hintergrundwissen kurz die Marxsche Bestimmung des heutigen Wirtschaftssystems, die kapitalistische Marktwirtschaft, aufzeigen, weil sich daraus die Marxschen  Ursachenfaktoren für die Wirtschafts- und Finanzkrisen ergeben. </a:t>
            </a:r>
          </a:p>
          <a:p>
            <a:pPr marL="0" indent="0">
              <a:buNone/>
            </a:pPr>
            <a:endParaRPr lang="de-DE" altLang="de-DE" sz="1814"/>
          </a:p>
        </p:txBody>
      </p:sp>
      <p:sp>
        <p:nvSpPr>
          <p:cNvPr id="58372" name="Foliennummernplatzhalter 3"/>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72E7FAA3-CD72-459F-AE5C-755A693AE926}"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18</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17354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idx="4294967295"/>
          </p:nvPr>
        </p:nvSpPr>
        <p:spPr bwMode="auto">
          <a:xfrm>
            <a:off x="2209033" y="260668"/>
            <a:ext cx="7773936" cy="129613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cs typeface="Times New Roman" panose="02020603050405020304" pitchFamily="18" charset="0"/>
              </a:rPr>
              <a:t>Merkmale der kapitalistischen Marktwirtschaft </a:t>
            </a:r>
            <a:r>
              <a:rPr lang="de-CH" altLang="de-DE" sz="3629" b="1"/>
              <a:t> </a:t>
            </a:r>
          </a:p>
        </p:txBody>
      </p:sp>
      <p:sp>
        <p:nvSpPr>
          <p:cNvPr id="193539" name="Rectangle 3"/>
          <p:cNvSpPr>
            <a:spLocks noGrp="1" noChangeArrowheads="1"/>
          </p:cNvSpPr>
          <p:nvPr>
            <p:ph idx="4294967295"/>
          </p:nvPr>
        </p:nvSpPr>
        <p:spPr>
          <a:xfrm>
            <a:off x="2134145" y="1772827"/>
            <a:ext cx="7773936" cy="4620005"/>
          </a:xfrm>
          <a:prstGeom prst="rect">
            <a:avLst/>
          </a:prstGeom>
        </p:spPr>
        <p:txBody>
          <a:bodyPr/>
          <a:lstStyle/>
          <a:p>
            <a:pPr marL="414772" indent="-414772">
              <a:lnSpc>
                <a:spcPct val="80000"/>
              </a:lnSpc>
              <a:buClr>
                <a:srgbClr val="FFC000"/>
              </a:buClr>
              <a:defRPr/>
            </a:pPr>
            <a:r>
              <a:rPr lang="de-DE" sz="1814" dirty="0">
                <a:solidFill>
                  <a:srgbClr val="FF0000"/>
                </a:solidFill>
                <a:cs typeface="Times New Roman" pitchFamily="18" charset="0"/>
              </a:rPr>
              <a:t>Nur wenige besitzen die Produktionsmittel</a:t>
            </a:r>
            <a:br>
              <a:rPr lang="de-DE" sz="1814" dirty="0">
                <a:solidFill>
                  <a:srgbClr val="FF0000"/>
                </a:solidFill>
                <a:cs typeface="Times New Roman" pitchFamily="18" charset="0"/>
              </a:rPr>
            </a:br>
            <a:r>
              <a:rPr lang="de-DE" sz="1814" dirty="0">
                <a:solidFill>
                  <a:srgbClr val="FF0000"/>
                </a:solidFill>
                <a:cs typeface="Times New Roman" pitchFamily="18" charset="0"/>
              </a:rPr>
              <a:t>(Minderheitsbesitz an Produktionsmittel).</a:t>
            </a:r>
            <a:br>
              <a:rPr lang="de-DE" sz="1814" dirty="0">
                <a:solidFill>
                  <a:srgbClr val="FF0000"/>
                </a:solidFill>
                <a:cs typeface="Times New Roman" pitchFamily="18" charset="0"/>
              </a:rPr>
            </a:br>
            <a:endParaRPr lang="de-DE" sz="1814" dirty="0">
              <a:solidFill>
                <a:srgbClr val="FF0000"/>
              </a:solidFill>
              <a:cs typeface="Times New Roman" pitchFamily="18" charset="0"/>
            </a:endParaRPr>
          </a:p>
          <a:p>
            <a:pPr eaLnBrk="1">
              <a:lnSpc>
                <a:spcPct val="80000"/>
              </a:lnSpc>
              <a:buClr>
                <a:srgbClr val="FFC000"/>
              </a:buClr>
              <a:buFont typeface="Arial" pitchFamily="34" charset="0"/>
              <a:buChar char="•"/>
              <a:defRPr/>
            </a:pPr>
            <a:r>
              <a:rPr lang="de-DE" sz="1814" dirty="0">
                <a:solidFill>
                  <a:srgbClr val="FF0000"/>
                </a:solidFill>
                <a:cs typeface="Times New Roman" pitchFamily="18" charset="0"/>
              </a:rPr>
              <a:t>Die Produkte und Arbeitskräfte werden </a:t>
            </a:r>
            <a:br>
              <a:rPr lang="de-DE" sz="1814" dirty="0">
                <a:solidFill>
                  <a:srgbClr val="FF0000"/>
                </a:solidFill>
                <a:cs typeface="Times New Roman" pitchFamily="18" charset="0"/>
              </a:rPr>
            </a:br>
            <a:r>
              <a:rPr lang="de-DE" sz="1814" dirty="0">
                <a:solidFill>
                  <a:srgbClr val="FF0000"/>
                </a:solidFill>
                <a:cs typeface="Times New Roman" pitchFamily="18" charset="0"/>
              </a:rPr>
              <a:t>als Waren getauscht</a:t>
            </a:r>
            <a:r>
              <a:rPr lang="de-CH" sz="1814" dirty="0">
                <a:cs typeface="Times New Roman" pitchFamily="18" charset="0"/>
              </a:rPr>
              <a:t> (Marktwirtschaft).</a:t>
            </a:r>
            <a:br>
              <a:rPr lang="de-CH" sz="1814" dirty="0">
                <a:cs typeface="Times New Roman" pitchFamily="18" charset="0"/>
              </a:rPr>
            </a:br>
            <a:endParaRPr lang="de-CH" sz="1814" dirty="0">
              <a:cs typeface="Times New Roman" pitchFamily="18" charset="0"/>
            </a:endParaRPr>
          </a:p>
          <a:p>
            <a:pPr eaLnBrk="1">
              <a:lnSpc>
                <a:spcPct val="80000"/>
              </a:lnSpc>
              <a:buClr>
                <a:srgbClr val="FFC000"/>
              </a:buClr>
              <a:buFont typeface="Arial" pitchFamily="34" charset="0"/>
              <a:buChar char="•"/>
              <a:defRPr/>
            </a:pPr>
            <a:r>
              <a:rPr lang="de-CH" sz="1814" dirty="0">
                <a:cs typeface="Times New Roman" pitchFamily="18" charset="0"/>
              </a:rPr>
              <a:t>Die Mehrheit der Erwerbstätigen verfügt über keine Produktionsmittel und verkauft ihre Arbeitskraft gegen Lohn, um Leben zu können (Lohnarbeit).</a:t>
            </a:r>
          </a:p>
          <a:p>
            <a:pPr eaLnBrk="1">
              <a:lnSpc>
                <a:spcPct val="80000"/>
              </a:lnSpc>
              <a:buClr>
                <a:srgbClr val="FFC000"/>
              </a:buClr>
              <a:buFont typeface="Arial" pitchFamily="34" charset="0"/>
              <a:buChar char="•"/>
              <a:defRPr/>
            </a:pPr>
            <a:endParaRPr lang="de-CH" sz="1814" dirty="0">
              <a:cs typeface="Times New Roman" pitchFamily="18" charset="0"/>
            </a:endParaRPr>
          </a:p>
          <a:p>
            <a:pPr eaLnBrk="1">
              <a:lnSpc>
                <a:spcPct val="80000"/>
              </a:lnSpc>
              <a:buClr>
                <a:srgbClr val="FFC000"/>
              </a:buClr>
              <a:buFont typeface="Arial" pitchFamily="34" charset="0"/>
              <a:buChar char="•"/>
              <a:defRPr/>
            </a:pPr>
            <a:r>
              <a:rPr lang="de-DE" sz="1814" dirty="0">
                <a:cs typeface="Times New Roman" pitchFamily="18" charset="0"/>
              </a:rPr>
              <a:t>Das Wirtschaftsziel ist die Kapitalverwertung . (</a:t>
            </a:r>
            <a:r>
              <a:rPr lang="de-DE" sz="1814" dirty="0" err="1">
                <a:cs typeface="Times New Roman" pitchFamily="18" charset="0"/>
              </a:rPr>
              <a:t>vgl.MEW</a:t>
            </a:r>
            <a:r>
              <a:rPr lang="de-DE" sz="1814" dirty="0">
                <a:cs typeface="Times New Roman" pitchFamily="18" charset="0"/>
              </a:rPr>
              <a:t> 25, S.261)</a:t>
            </a:r>
            <a:endParaRPr lang="de-CH" sz="1814" dirty="0"/>
          </a:p>
        </p:txBody>
      </p:sp>
      <p:sp>
        <p:nvSpPr>
          <p:cNvPr id="59396"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26046446-A402-4466-A699-CA7973268C9A}"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19</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811793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93538"/>
                                        </p:tgtEl>
                                        <p:attrNameLst>
                                          <p:attrName>style.visibility</p:attrName>
                                        </p:attrNameLst>
                                      </p:cBhvr>
                                      <p:to>
                                        <p:strVal val="visible"/>
                                      </p:to>
                                    </p:set>
                                    <p:animEffect transition="in" filter="fade">
                                      <p:cBhvr>
                                        <p:cTn id="7" dur="1000">
                                          <p:stCondLst>
                                            <p:cond delay="0"/>
                                          </p:stCondLst>
                                        </p:cTn>
                                        <p:tgtEl>
                                          <p:spTgt spid="193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93539">
                                            <p:txEl>
                                              <p:pRg st="0" end="0"/>
                                            </p:txEl>
                                          </p:spTgt>
                                        </p:tgtEl>
                                        <p:attrNameLst>
                                          <p:attrName>style.visibility</p:attrName>
                                        </p:attrNameLst>
                                      </p:cBhvr>
                                      <p:to>
                                        <p:strVal val="visible"/>
                                      </p:to>
                                    </p:set>
                                    <p:animEffect transition="in" filter="fade">
                                      <p:cBhvr>
                                        <p:cTn id="12" dur="500">
                                          <p:stCondLst>
                                            <p:cond delay="0"/>
                                          </p:stCondLst>
                                        </p:cTn>
                                        <p:tgtEl>
                                          <p:spTgt spid="1935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193539">
                                            <p:txEl>
                                              <p:pRg st="1" end="1"/>
                                            </p:txEl>
                                          </p:spTgt>
                                        </p:tgtEl>
                                        <p:attrNameLst>
                                          <p:attrName>style.visibility</p:attrName>
                                        </p:attrNameLst>
                                      </p:cBhvr>
                                      <p:to>
                                        <p:strVal val="visible"/>
                                      </p:to>
                                    </p:set>
                                    <p:animEffect transition="in" filter="fade">
                                      <p:cBhvr>
                                        <p:cTn id="17" dur="500">
                                          <p:stCondLst>
                                            <p:cond delay="0"/>
                                          </p:stCondLst>
                                        </p:cTn>
                                        <p:tgtEl>
                                          <p:spTgt spid="1935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193539">
                                            <p:txEl>
                                              <p:pRg st="2" end="2"/>
                                            </p:txEl>
                                          </p:spTgt>
                                        </p:tgtEl>
                                        <p:attrNameLst>
                                          <p:attrName>style.visibility</p:attrName>
                                        </p:attrNameLst>
                                      </p:cBhvr>
                                      <p:to>
                                        <p:strVal val="visible"/>
                                      </p:to>
                                    </p:set>
                                    <p:animEffect transition="in" filter="fade">
                                      <p:cBhvr>
                                        <p:cTn id="22" dur="500">
                                          <p:stCondLst>
                                            <p:cond delay="0"/>
                                          </p:stCondLst>
                                        </p:cTn>
                                        <p:tgtEl>
                                          <p:spTgt spid="1935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193539">
                                            <p:txEl>
                                              <p:pRg st="4" end="4"/>
                                            </p:txEl>
                                          </p:spTgt>
                                        </p:tgtEl>
                                        <p:attrNameLst>
                                          <p:attrName>style.visibility</p:attrName>
                                        </p:attrNameLst>
                                      </p:cBhvr>
                                      <p:to>
                                        <p:strVal val="visible"/>
                                      </p:to>
                                    </p:set>
                                    <p:animEffect transition="in" filter="fade">
                                      <p:cBhvr>
                                        <p:cTn id="27" dur="500">
                                          <p:stCondLst>
                                            <p:cond delay="0"/>
                                          </p:stCondLst>
                                        </p:cTn>
                                        <p:tgtEl>
                                          <p:spTgt spid="193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p:bldP spid="1935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9"/>
          <p:cNvSpPr txBox="1">
            <a:spLocks noChangeArrowheads="1"/>
          </p:cNvSpPr>
          <p:nvPr/>
        </p:nvSpPr>
        <p:spPr bwMode="auto">
          <a:xfrm>
            <a:off x="3047201" y="2641238"/>
            <a:ext cx="184339" cy="34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endParaRPr lang="de-DE" altLang="de-DE" sz="1633">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381975" name="Text Box 23"/>
          <p:cNvSpPr txBox="1">
            <a:spLocks noChangeArrowheads="1"/>
          </p:cNvSpPr>
          <p:nvPr/>
        </p:nvSpPr>
        <p:spPr bwMode="auto">
          <a:xfrm>
            <a:off x="1523521" y="2402173"/>
            <a:ext cx="9144960" cy="1209303"/>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buFont typeface="Times New Roman" pitchFamily="16" charset="0"/>
              <a:buNone/>
              <a:defRPr/>
            </a:pPr>
            <a:r>
              <a:rPr lang="de-DE" sz="3629" b="1" dirty="0">
                <a:latin typeface="+mj-lt"/>
                <a:ea typeface="SimSun" charset="-122"/>
              </a:rPr>
              <a:t>Wie erklärt Marx die  Wirtschafts- und Finanzkrisen ?</a:t>
            </a:r>
          </a:p>
        </p:txBody>
      </p:sp>
      <p:sp>
        <p:nvSpPr>
          <p:cNvPr id="4" name="Textfeld 3"/>
          <p:cNvSpPr txBox="1">
            <a:spLocks noChangeArrowheads="1"/>
          </p:cNvSpPr>
          <p:nvPr/>
        </p:nvSpPr>
        <p:spPr bwMode="auto">
          <a:xfrm>
            <a:off x="2782213" y="5731803"/>
            <a:ext cx="3097766" cy="34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633">
                <a:ea typeface="Arial Unicode MS" panose="020B0604020202020204" pitchFamily="34" charset="-128"/>
                <a:cs typeface="Arial Unicode MS" panose="020B0604020202020204" pitchFamily="34" charset="-128"/>
              </a:rPr>
              <a:t>von Alfred Müller, Nov. 2010</a:t>
            </a:r>
          </a:p>
        </p:txBody>
      </p:sp>
      <p:sp>
        <p:nvSpPr>
          <p:cNvPr id="43013" name="Foliennummernplatzhalter 1"/>
          <p:cNvSpPr>
            <a:spLocks noGrp="1"/>
          </p:cNvSpPr>
          <p:nvPr>
            <p:ph type="sldNum" sz="quarter" idx="4294967295"/>
          </p:nvPr>
        </p:nvSpPr>
        <p:spPr bwMode="auto">
          <a:xfrm>
            <a:off x="8541378"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0CE68441-5567-490A-AA29-F864588CB9A5}"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00443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3819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6898" name="Rectangle 2"/>
          <p:cNvSpPr>
            <a:spLocks noGrp="1" noChangeArrowheads="1"/>
          </p:cNvSpPr>
          <p:nvPr>
            <p:ph type="title" idx="4294967295"/>
          </p:nvPr>
        </p:nvSpPr>
        <p:spPr bwMode="auto">
          <a:xfrm>
            <a:off x="1523521" y="162739"/>
            <a:ext cx="9015346" cy="11420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Merkmale der Marktwirtschaft </a:t>
            </a:r>
            <a:br>
              <a:rPr lang="de-DE" altLang="de-DE" sz="3629" b="1"/>
            </a:br>
            <a:r>
              <a:rPr lang="de-DE" altLang="de-DE" sz="3629" b="1"/>
              <a:t>nach Marx</a:t>
            </a:r>
          </a:p>
        </p:txBody>
      </p:sp>
      <p:sp>
        <p:nvSpPr>
          <p:cNvPr id="336899" name="Rectangle 3" descr="Rectangle: Click to edit Master text styles&#10;Second level&#10;Third level&#10;Fourth level&#10;Fifth level"/>
          <p:cNvSpPr>
            <a:spLocks noGrp="1" noChangeArrowheads="1"/>
          </p:cNvSpPr>
          <p:nvPr>
            <p:ph idx="4294967295"/>
          </p:nvPr>
        </p:nvSpPr>
        <p:spPr>
          <a:xfrm>
            <a:off x="1980049" y="1600009"/>
            <a:ext cx="8231904" cy="4853310"/>
          </a:xfrm>
          <a:prstGeom prst="rect">
            <a:avLst/>
          </a:prstGeom>
        </p:spPr>
        <p:txBody>
          <a:bodyPr/>
          <a:lstStyle/>
          <a:p>
            <a:pPr marL="414772" indent="-414772">
              <a:defRPr/>
            </a:pPr>
            <a:r>
              <a:rPr lang="de-DE" sz="1814" dirty="0"/>
              <a:t>Die Informationen sind unvollständig und ungleich verteilt (vgl. MEW 25, S.203f, MEW 25,S.836).</a:t>
            </a:r>
          </a:p>
          <a:p>
            <a:pPr eaLnBrk="1">
              <a:lnSpc>
                <a:spcPct val="90000"/>
              </a:lnSpc>
              <a:buFont typeface="Arial" pitchFamily="34" charset="0"/>
              <a:buChar char="•"/>
              <a:defRPr/>
            </a:pPr>
            <a:r>
              <a:rPr lang="de-DE" sz="1814" dirty="0"/>
              <a:t> Unsicherheiten, Risiken, Ineffizienzen, Volatilitäten   </a:t>
            </a:r>
            <a:br>
              <a:rPr lang="de-DE" sz="1814" dirty="0"/>
            </a:br>
            <a:r>
              <a:rPr lang="de-DE" sz="1814" dirty="0"/>
              <a:t> und  Spekulationen prägen das Marktgeschehen.</a:t>
            </a:r>
          </a:p>
          <a:p>
            <a:pPr eaLnBrk="1">
              <a:lnSpc>
                <a:spcPct val="90000"/>
              </a:lnSpc>
              <a:buFont typeface="Arial" pitchFamily="34" charset="0"/>
              <a:buChar char="•"/>
              <a:defRPr/>
            </a:pPr>
            <a:r>
              <a:rPr lang="de-DE" sz="1814" dirty="0"/>
              <a:t> Es besteht eine Geldwirtschaft. Das Geld ist nicht neutral.  Es beeinflusst die 	Realwirtschaft.  </a:t>
            </a:r>
          </a:p>
          <a:p>
            <a:pPr eaLnBrk="1">
              <a:lnSpc>
                <a:spcPct val="90000"/>
              </a:lnSpc>
              <a:buFont typeface="Arial" pitchFamily="34" charset="0"/>
              <a:buChar char="•"/>
              <a:defRPr/>
            </a:pPr>
            <a:r>
              <a:rPr lang="de-DE" sz="1814" dirty="0"/>
              <a:t> Die Geldbesitzer können Geld horten/ </a:t>
            </a:r>
            <a:r>
              <a:rPr lang="de-DE" sz="1814" dirty="0" err="1"/>
              <a:t>speku</a:t>
            </a:r>
            <a:r>
              <a:rPr lang="de-DE" sz="1814" dirty="0"/>
              <a:t>-</a:t>
            </a:r>
            <a:br>
              <a:rPr lang="de-DE" sz="1814" dirty="0"/>
            </a:br>
            <a:r>
              <a:rPr lang="de-DE" sz="1814" dirty="0"/>
              <a:t> </a:t>
            </a:r>
            <a:r>
              <a:rPr lang="de-DE" sz="1814" dirty="0" err="1"/>
              <a:t>lieren</a:t>
            </a:r>
            <a:r>
              <a:rPr lang="de-DE" sz="1814" dirty="0"/>
              <a:t> und damit Absatz- und Finanzkrisen  </a:t>
            </a:r>
            <a:br>
              <a:rPr lang="de-DE" sz="1814" dirty="0"/>
            </a:br>
            <a:r>
              <a:rPr lang="de-DE" sz="1814" dirty="0"/>
              <a:t> auslösen.</a:t>
            </a:r>
          </a:p>
          <a:p>
            <a:pPr eaLnBrk="1">
              <a:lnSpc>
                <a:spcPct val="90000"/>
              </a:lnSpc>
              <a:buFont typeface="Arial" pitchFamily="34" charset="0"/>
              <a:buChar char="•"/>
              <a:defRPr/>
            </a:pPr>
            <a:r>
              <a:rPr lang="de-DE" sz="1814" dirty="0"/>
              <a:t> Es ist die „Sphäre der Konkurrenz“ (MEW 25,S.836).</a:t>
            </a:r>
          </a:p>
          <a:p>
            <a:pPr eaLnBrk="1">
              <a:lnSpc>
                <a:spcPct val="90000"/>
              </a:lnSpc>
              <a:buFont typeface="Arial" pitchFamily="34" charset="0"/>
              <a:buChar char="•"/>
              <a:defRPr/>
            </a:pPr>
            <a:r>
              <a:rPr lang="de-DE" sz="1814" dirty="0"/>
              <a:t> Es erscheint alles verkehrt (MEW 25,S.835).</a:t>
            </a:r>
          </a:p>
          <a:p>
            <a:pPr eaLnBrk="1">
              <a:lnSpc>
                <a:spcPct val="90000"/>
              </a:lnSpc>
              <a:buFont typeface="Arial" pitchFamily="34" charset="0"/>
              <a:buChar char="•"/>
              <a:defRPr/>
            </a:pPr>
            <a:endParaRPr lang="de-DE" sz="1814" dirty="0"/>
          </a:p>
        </p:txBody>
      </p:sp>
      <p:sp>
        <p:nvSpPr>
          <p:cNvPr id="60420"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31F17B0B-D702-44F5-86F4-5FD80C238017}"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20</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666040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6898"/>
                                        </p:tgtEl>
                                        <p:attrNameLst>
                                          <p:attrName>style.visibility</p:attrName>
                                        </p:attrNameLst>
                                      </p:cBhvr>
                                      <p:to>
                                        <p:strVal val="visible"/>
                                      </p:to>
                                    </p:set>
                                    <p:animEffect transition="in" filter="fade">
                                      <p:cBhvr>
                                        <p:cTn id="7" dur="2000"/>
                                        <p:tgtEl>
                                          <p:spTgt spid="336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6899">
                                            <p:txEl>
                                              <p:pRg st="0" end="0"/>
                                            </p:txEl>
                                          </p:spTgt>
                                        </p:tgtEl>
                                        <p:attrNameLst>
                                          <p:attrName>style.visibility</p:attrName>
                                        </p:attrNameLst>
                                      </p:cBhvr>
                                      <p:to>
                                        <p:strVal val="visible"/>
                                      </p:to>
                                    </p:set>
                                    <p:animEffect transition="in" filter="fade">
                                      <p:cBhvr>
                                        <p:cTn id="12" dur="2000"/>
                                        <p:tgtEl>
                                          <p:spTgt spid="3368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6899">
                                            <p:txEl>
                                              <p:pRg st="1" end="1"/>
                                            </p:txEl>
                                          </p:spTgt>
                                        </p:tgtEl>
                                        <p:attrNameLst>
                                          <p:attrName>style.visibility</p:attrName>
                                        </p:attrNameLst>
                                      </p:cBhvr>
                                      <p:to>
                                        <p:strVal val="visible"/>
                                      </p:to>
                                    </p:set>
                                    <p:animEffect transition="in" filter="fade">
                                      <p:cBhvr>
                                        <p:cTn id="17" dur="2000"/>
                                        <p:tgtEl>
                                          <p:spTgt spid="3368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6899">
                                            <p:txEl>
                                              <p:pRg st="2" end="2"/>
                                            </p:txEl>
                                          </p:spTgt>
                                        </p:tgtEl>
                                        <p:attrNameLst>
                                          <p:attrName>style.visibility</p:attrName>
                                        </p:attrNameLst>
                                      </p:cBhvr>
                                      <p:to>
                                        <p:strVal val="visible"/>
                                      </p:to>
                                    </p:set>
                                    <p:animEffect transition="in" filter="fade">
                                      <p:cBhvr>
                                        <p:cTn id="22" dur="2000"/>
                                        <p:tgtEl>
                                          <p:spTgt spid="3368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6899">
                                            <p:txEl>
                                              <p:pRg st="3" end="3"/>
                                            </p:txEl>
                                          </p:spTgt>
                                        </p:tgtEl>
                                        <p:attrNameLst>
                                          <p:attrName>style.visibility</p:attrName>
                                        </p:attrNameLst>
                                      </p:cBhvr>
                                      <p:to>
                                        <p:strVal val="visible"/>
                                      </p:to>
                                    </p:set>
                                    <p:animEffect transition="in" filter="fade">
                                      <p:cBhvr>
                                        <p:cTn id="27" dur="2000"/>
                                        <p:tgtEl>
                                          <p:spTgt spid="3368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6899">
                                            <p:txEl>
                                              <p:pRg st="4" end="4"/>
                                            </p:txEl>
                                          </p:spTgt>
                                        </p:tgtEl>
                                        <p:attrNameLst>
                                          <p:attrName>style.visibility</p:attrName>
                                        </p:attrNameLst>
                                      </p:cBhvr>
                                      <p:to>
                                        <p:strVal val="visible"/>
                                      </p:to>
                                    </p:set>
                                    <p:animEffect transition="in" filter="fade">
                                      <p:cBhvr>
                                        <p:cTn id="32" dur="2000"/>
                                        <p:tgtEl>
                                          <p:spTgt spid="33689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36899">
                                            <p:txEl>
                                              <p:pRg st="5" end="5"/>
                                            </p:txEl>
                                          </p:spTgt>
                                        </p:tgtEl>
                                        <p:attrNameLst>
                                          <p:attrName>style.visibility</p:attrName>
                                        </p:attrNameLst>
                                      </p:cBhvr>
                                      <p:to>
                                        <p:strVal val="visible"/>
                                      </p:to>
                                    </p:set>
                                    <p:animEffect transition="in" filter="fade">
                                      <p:cBhvr>
                                        <p:cTn id="37" dur="2000"/>
                                        <p:tgtEl>
                                          <p:spTgt spid="3368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8" grpId="0"/>
      <p:bldP spid="33689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Rectangle 2"/>
          <p:cNvSpPr>
            <a:spLocks noGrp="1" noChangeArrowheads="1"/>
          </p:cNvSpPr>
          <p:nvPr>
            <p:ph type="title" idx="4294967295"/>
          </p:nvPr>
        </p:nvSpPr>
        <p:spPr bwMode="auto">
          <a:xfrm>
            <a:off x="1980049" y="273629"/>
            <a:ext cx="8226144" cy="1142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Bedeutung der Marktkonkurrenz</a:t>
            </a:r>
          </a:p>
        </p:txBody>
      </p:sp>
      <p:sp>
        <p:nvSpPr>
          <p:cNvPr id="312323" name="Rectangle 3" descr="Rectangle: Click to edit Master text styles&#10;Second level&#10;Third level&#10;Fourth level&#10;Fifth level"/>
          <p:cNvSpPr>
            <a:spLocks noGrp="1" noChangeArrowheads="1"/>
          </p:cNvSpPr>
          <p:nvPr>
            <p:ph idx="4294967295"/>
          </p:nvPr>
        </p:nvSpPr>
        <p:spPr bwMode="auto">
          <a:xfrm>
            <a:off x="1980049" y="1991731"/>
            <a:ext cx="8226144" cy="45235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buClr>
                <a:srgbClr val="FFC000"/>
              </a:buClr>
              <a:buFont typeface="Arial" panose="020B0604020202020204" pitchFamily="34" charset="0"/>
              <a:buChar char="•"/>
            </a:pPr>
            <a:r>
              <a:rPr lang="de-DE" altLang="de-DE" sz="1814" i="1"/>
              <a:t>Die „Konkurrenz herrscht jedem individuellen Kapitalisten die immanenten Gesetze der kapitalistischen Produktionsweise als äußere Zwangsgesetze auf.." </a:t>
            </a:r>
            <a:r>
              <a:rPr lang="de-DE" altLang="de-DE" sz="1814"/>
              <a:t>(MEW Bd. 23, S. 618)</a:t>
            </a:r>
          </a:p>
          <a:p>
            <a:pPr eaLnBrk="1">
              <a:buClr>
                <a:srgbClr val="FFC000"/>
              </a:buClr>
              <a:buFont typeface="Arial" panose="020B0604020202020204" pitchFamily="34" charset="0"/>
              <a:buChar char="•"/>
            </a:pPr>
            <a:endParaRPr lang="de-DE" altLang="de-DE" sz="1814"/>
          </a:p>
          <a:p>
            <a:pPr eaLnBrk="1">
              <a:buClr>
                <a:srgbClr val="FFC000"/>
              </a:buClr>
              <a:buFont typeface="Arial" panose="020B0604020202020204" pitchFamily="34" charset="0"/>
              <a:buChar char="•"/>
            </a:pPr>
            <a:r>
              <a:rPr lang="de-DE" altLang="de-DE" sz="1814"/>
              <a:t>Diese Gesetze des Kapitals gelten für die Industriekapitalisten und ebenfalls für die Finanzkapitalisten.</a:t>
            </a:r>
          </a:p>
        </p:txBody>
      </p:sp>
      <p:sp>
        <p:nvSpPr>
          <p:cNvPr id="61444"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28AD64B8-0F9E-4A93-BE96-E928DC9C7543}"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21</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0587701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12322"/>
                                        </p:tgtEl>
                                        <p:attrNameLst>
                                          <p:attrName>style.visibility</p:attrName>
                                        </p:attrNameLst>
                                      </p:cBhvr>
                                      <p:to>
                                        <p:strVal val="visible"/>
                                      </p:to>
                                    </p:set>
                                    <p:animEffect transition="in" filter="fade">
                                      <p:cBhvr>
                                        <p:cTn id="7" dur="1000">
                                          <p:stCondLst>
                                            <p:cond delay="0"/>
                                          </p:stCondLst>
                                        </p:cTn>
                                        <p:tgtEl>
                                          <p:spTgt spid="312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12323">
                                            <p:txEl>
                                              <p:pRg st="0" end="0"/>
                                            </p:txEl>
                                          </p:spTgt>
                                        </p:tgtEl>
                                        <p:attrNameLst>
                                          <p:attrName>style.visibility</p:attrName>
                                        </p:attrNameLst>
                                      </p:cBhvr>
                                      <p:to>
                                        <p:strVal val="visible"/>
                                      </p:to>
                                    </p:set>
                                    <p:animEffect transition="in" filter="fade">
                                      <p:cBhvr>
                                        <p:cTn id="12" dur="500">
                                          <p:stCondLst>
                                            <p:cond delay="0"/>
                                          </p:stCondLst>
                                        </p:cTn>
                                        <p:tgtEl>
                                          <p:spTgt spid="3123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12323">
                                            <p:txEl>
                                              <p:pRg st="2" end="2"/>
                                            </p:txEl>
                                          </p:spTgt>
                                        </p:tgtEl>
                                        <p:attrNameLst>
                                          <p:attrName>style.visibility</p:attrName>
                                        </p:attrNameLst>
                                      </p:cBhvr>
                                      <p:to>
                                        <p:strVal val="visible"/>
                                      </p:to>
                                    </p:set>
                                    <p:animEffect transition="in" filter="fade">
                                      <p:cBhvr>
                                        <p:cTn id="17" dur="500">
                                          <p:stCondLst>
                                            <p:cond delay="0"/>
                                          </p:stCondLst>
                                        </p:cTn>
                                        <p:tgtEl>
                                          <p:spTgt spid="312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p:bldP spid="31232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idx="4294967295"/>
          </p:nvPr>
        </p:nvSpPr>
        <p:spPr bwMode="auto">
          <a:xfrm>
            <a:off x="1980049" y="273629"/>
            <a:ext cx="8226144" cy="1142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Das wichtigste Kapitalgesetz ist: möglichst große Kapitalverwertung</a:t>
            </a:r>
          </a:p>
        </p:txBody>
      </p:sp>
      <p:sp>
        <p:nvSpPr>
          <p:cNvPr id="244739" name="Rectangle 3" descr="Rectangle: Click to edit Master text styles&#10;Second level&#10;Third level&#10;Fourth level&#10;Fifth level"/>
          <p:cNvSpPr>
            <a:spLocks noGrp="1" noChangeArrowheads="1"/>
          </p:cNvSpPr>
          <p:nvPr>
            <p:ph idx="4294967295"/>
          </p:nvPr>
        </p:nvSpPr>
        <p:spPr>
          <a:xfrm>
            <a:off x="2361689" y="1905321"/>
            <a:ext cx="7773936" cy="4620005"/>
          </a:xfrm>
          <a:prstGeom prst="rect">
            <a:avLst/>
          </a:prstGeom>
        </p:spPr>
        <p:txBody>
          <a:bodyPr/>
          <a:lstStyle/>
          <a:p>
            <a:pPr eaLnBrk="1">
              <a:lnSpc>
                <a:spcPct val="90000"/>
              </a:lnSpc>
              <a:buFont typeface="Wingdings" pitchFamily="2" charset="2"/>
              <a:buNone/>
              <a:defRPr/>
            </a:pPr>
            <a:endParaRPr lang="de-DE" sz="2359" dirty="0"/>
          </a:p>
          <a:p>
            <a:pPr marL="414772" indent="-414772">
              <a:buClr>
                <a:srgbClr val="FFC000"/>
              </a:buClr>
              <a:defRPr/>
            </a:pPr>
            <a:r>
              <a:rPr lang="de-DE" sz="1814" dirty="0"/>
              <a:t>Aus dem Konkurrenzdruck resultiert nach Marx</a:t>
            </a:r>
          </a:p>
          <a:p>
            <a:pPr eaLnBrk="1">
              <a:lnSpc>
                <a:spcPct val="90000"/>
              </a:lnSpc>
              <a:buClr>
                <a:srgbClr val="FFC000"/>
              </a:buClr>
              <a:buFont typeface="Arial" pitchFamily="34" charset="0"/>
              <a:buChar char="•"/>
              <a:defRPr/>
            </a:pPr>
            <a:r>
              <a:rPr lang="de-DE" sz="1814" dirty="0"/>
              <a:t> der bestimmende Zweck des kapitalistischen </a:t>
            </a:r>
            <a:br>
              <a:rPr lang="de-DE" sz="1814" dirty="0"/>
            </a:br>
            <a:r>
              <a:rPr lang="de-DE" sz="1814" dirty="0"/>
              <a:t> Produktionsprozesses: </a:t>
            </a:r>
          </a:p>
          <a:p>
            <a:pPr eaLnBrk="1">
              <a:lnSpc>
                <a:spcPct val="90000"/>
              </a:lnSpc>
              <a:buClr>
                <a:srgbClr val="FFC000"/>
              </a:buClr>
              <a:buFont typeface="Arial" pitchFamily="34" charset="0"/>
              <a:buChar char="•"/>
              <a:defRPr/>
            </a:pPr>
            <a:r>
              <a:rPr lang="de-DE" sz="1814" dirty="0"/>
              <a:t> „ [die] „möglichst große Selbstverwertung des </a:t>
            </a:r>
            <a:br>
              <a:rPr lang="de-DE" sz="1814" dirty="0"/>
            </a:br>
            <a:r>
              <a:rPr lang="de-DE" sz="1814" dirty="0"/>
              <a:t> Kapitals“ (MEW 23,S. 350 ) über</a:t>
            </a:r>
          </a:p>
          <a:p>
            <a:pPr eaLnBrk="1">
              <a:lnSpc>
                <a:spcPct val="90000"/>
              </a:lnSpc>
              <a:buClr>
                <a:srgbClr val="FFC000"/>
              </a:buClr>
              <a:buFont typeface="Arial" pitchFamily="34" charset="0"/>
              <a:buChar char="•"/>
              <a:defRPr/>
            </a:pPr>
            <a:r>
              <a:rPr lang="de-DE" sz="1814" dirty="0"/>
              <a:t>„die Produktion von Mehrwert“ (MEW 23,S.243).</a:t>
            </a:r>
          </a:p>
          <a:p>
            <a:pPr eaLnBrk="1">
              <a:lnSpc>
                <a:spcPct val="90000"/>
              </a:lnSpc>
              <a:buClr>
                <a:srgbClr val="FFC000"/>
              </a:buClr>
              <a:buFont typeface="Arial" pitchFamily="34" charset="0"/>
              <a:buChar char="•"/>
              <a:defRPr/>
            </a:pPr>
            <a:r>
              <a:rPr lang="de-DE" sz="1814" dirty="0"/>
              <a:t> „Mit Profit wird das Kapital kühn, bei 20% </a:t>
            </a:r>
            <a:br>
              <a:rPr lang="de-DE" sz="1814" dirty="0"/>
            </a:br>
            <a:r>
              <a:rPr lang="de-DE" sz="1814" dirty="0"/>
              <a:t> wird es lebhaft, bei 50% waghalsig und bei  </a:t>
            </a:r>
            <a:br>
              <a:rPr lang="de-DE" sz="1814" dirty="0"/>
            </a:br>
            <a:r>
              <a:rPr lang="de-DE" sz="1814" dirty="0"/>
              <a:t> 300% existiert kein Verbrechen, das es nicht </a:t>
            </a:r>
            <a:br>
              <a:rPr lang="de-DE" sz="1814" dirty="0"/>
            </a:br>
            <a:r>
              <a:rPr lang="de-DE" sz="1814" dirty="0"/>
              <a:t> riskiert“ (MEW 23,S.788).</a:t>
            </a:r>
          </a:p>
          <a:p>
            <a:pPr eaLnBrk="1">
              <a:lnSpc>
                <a:spcPct val="90000"/>
              </a:lnSpc>
              <a:buClr>
                <a:srgbClr val="FFC000"/>
              </a:buClr>
              <a:buFont typeface="Arial" pitchFamily="34" charset="0"/>
              <a:buChar char="•"/>
              <a:defRPr/>
            </a:pPr>
            <a:endParaRPr lang="de-DE" sz="1814" dirty="0"/>
          </a:p>
        </p:txBody>
      </p:sp>
      <p:sp>
        <p:nvSpPr>
          <p:cNvPr id="62468"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F22586DB-97E6-4E48-BCF7-CDF425A378A3}"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22</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732127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44738"/>
                                        </p:tgtEl>
                                        <p:attrNameLst>
                                          <p:attrName>style.visibility</p:attrName>
                                        </p:attrNameLst>
                                      </p:cBhvr>
                                      <p:to>
                                        <p:strVal val="visible"/>
                                      </p:to>
                                    </p:set>
                                    <p:animEffect transition="in" filter="fade">
                                      <p:cBhvr>
                                        <p:cTn id="7" dur="1000">
                                          <p:stCondLst>
                                            <p:cond delay="0"/>
                                          </p:stCondLst>
                                        </p:cTn>
                                        <p:tgtEl>
                                          <p:spTgt spid="2447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44739">
                                            <p:txEl>
                                              <p:pRg st="1" end="1"/>
                                            </p:txEl>
                                          </p:spTgt>
                                        </p:tgtEl>
                                        <p:attrNameLst>
                                          <p:attrName>style.visibility</p:attrName>
                                        </p:attrNameLst>
                                      </p:cBhvr>
                                      <p:to>
                                        <p:strVal val="visible"/>
                                      </p:to>
                                    </p:set>
                                    <p:animEffect transition="in" filter="fade">
                                      <p:cBhvr>
                                        <p:cTn id="12" dur="500">
                                          <p:stCondLst>
                                            <p:cond delay="0"/>
                                          </p:stCondLst>
                                        </p:cTn>
                                        <p:tgtEl>
                                          <p:spTgt spid="2447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44739">
                                            <p:txEl>
                                              <p:pRg st="2" end="2"/>
                                            </p:txEl>
                                          </p:spTgt>
                                        </p:tgtEl>
                                        <p:attrNameLst>
                                          <p:attrName>style.visibility</p:attrName>
                                        </p:attrNameLst>
                                      </p:cBhvr>
                                      <p:to>
                                        <p:strVal val="visible"/>
                                      </p:to>
                                    </p:set>
                                    <p:animEffect transition="in" filter="fade">
                                      <p:cBhvr>
                                        <p:cTn id="17" dur="500">
                                          <p:stCondLst>
                                            <p:cond delay="0"/>
                                          </p:stCondLst>
                                        </p:cTn>
                                        <p:tgtEl>
                                          <p:spTgt spid="2447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244739">
                                            <p:txEl>
                                              <p:pRg st="3" end="3"/>
                                            </p:txEl>
                                          </p:spTgt>
                                        </p:tgtEl>
                                        <p:attrNameLst>
                                          <p:attrName>style.visibility</p:attrName>
                                        </p:attrNameLst>
                                      </p:cBhvr>
                                      <p:to>
                                        <p:strVal val="visible"/>
                                      </p:to>
                                    </p:set>
                                    <p:animEffect transition="in" filter="fade">
                                      <p:cBhvr>
                                        <p:cTn id="22" dur="500">
                                          <p:stCondLst>
                                            <p:cond delay="0"/>
                                          </p:stCondLst>
                                        </p:cTn>
                                        <p:tgtEl>
                                          <p:spTgt spid="2447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244739">
                                            <p:txEl>
                                              <p:pRg st="4" end="4"/>
                                            </p:txEl>
                                          </p:spTgt>
                                        </p:tgtEl>
                                        <p:attrNameLst>
                                          <p:attrName>style.visibility</p:attrName>
                                        </p:attrNameLst>
                                      </p:cBhvr>
                                      <p:to>
                                        <p:strVal val="visible"/>
                                      </p:to>
                                    </p:set>
                                    <p:animEffect transition="in" filter="fade">
                                      <p:cBhvr>
                                        <p:cTn id="27" dur="500">
                                          <p:stCondLst>
                                            <p:cond delay="0"/>
                                          </p:stCondLst>
                                        </p:cTn>
                                        <p:tgtEl>
                                          <p:spTgt spid="2447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244739">
                                            <p:txEl>
                                              <p:pRg st="5" end="5"/>
                                            </p:txEl>
                                          </p:spTgt>
                                        </p:tgtEl>
                                        <p:attrNameLst>
                                          <p:attrName>style.visibility</p:attrName>
                                        </p:attrNameLst>
                                      </p:cBhvr>
                                      <p:to>
                                        <p:strVal val="visible"/>
                                      </p:to>
                                    </p:set>
                                    <p:animEffect transition="in" filter="fade">
                                      <p:cBhvr>
                                        <p:cTn id="32" dur="500">
                                          <p:stCondLst>
                                            <p:cond delay="0"/>
                                          </p:stCondLst>
                                        </p:cTn>
                                        <p:tgtEl>
                                          <p:spTgt spid="2447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p:bldP spid="24473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0994" name="Rectangle 2"/>
          <p:cNvSpPr>
            <a:spLocks noGrp="1" noChangeArrowheads="1"/>
          </p:cNvSpPr>
          <p:nvPr>
            <p:ph type="title" idx="4294967295"/>
          </p:nvPr>
        </p:nvSpPr>
        <p:spPr bwMode="auto">
          <a:xfrm>
            <a:off x="1654575" y="18723"/>
            <a:ext cx="8949100" cy="1143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266" b="1"/>
              <a:t>Was sind weitere Gesetze des Kapitals ?</a:t>
            </a:r>
          </a:p>
        </p:txBody>
      </p:sp>
      <p:sp>
        <p:nvSpPr>
          <p:cNvPr id="340995" name="Rectangle 3" descr="Rectangle: Click to edit Master text styles&#10;Second level&#10;Third level&#10;Fourth level&#10;Fifth level"/>
          <p:cNvSpPr>
            <a:spLocks noGrp="1" noChangeArrowheads="1"/>
          </p:cNvSpPr>
          <p:nvPr>
            <p:ph idx="4294967295"/>
          </p:nvPr>
        </p:nvSpPr>
        <p:spPr bwMode="auto">
          <a:xfrm>
            <a:off x="2111103" y="1664815"/>
            <a:ext cx="7773936" cy="5472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buClr>
                <a:srgbClr val="FFC000"/>
              </a:buClr>
              <a:buFont typeface="Arial" panose="020B0604020202020204" pitchFamily="34" charset="0"/>
              <a:buChar char="•"/>
            </a:pPr>
            <a:r>
              <a:rPr lang="de-DE" altLang="de-DE" sz="1814"/>
              <a:t>Die Konkurrenz</a:t>
            </a:r>
            <a:r>
              <a:rPr lang="de-DE" altLang="de-DE" sz="1814" i="1"/>
              <a:t> zwingt den Kapitalisten, „sein Kapital fortwährend auszudehnen, um es zu erhalten, und ausdehnen kann er es nur vermittelst progressiver Akkumulation“ (MEW 23,S.618).</a:t>
            </a:r>
          </a:p>
          <a:p>
            <a:pPr eaLnBrk="1">
              <a:buClr>
                <a:srgbClr val="FFC000"/>
              </a:buClr>
              <a:buFont typeface="Arial" panose="020B0604020202020204" pitchFamily="34" charset="0"/>
              <a:buChar char="•"/>
            </a:pPr>
            <a:endParaRPr lang="de-DE" altLang="de-DE" sz="1814"/>
          </a:p>
          <a:p>
            <a:pPr eaLnBrk="1">
              <a:buClr>
                <a:srgbClr val="FFC000"/>
              </a:buClr>
              <a:buFont typeface="Arial" panose="020B0604020202020204" pitchFamily="34" charset="0"/>
              <a:buChar char="•"/>
            </a:pPr>
            <a:r>
              <a:rPr lang="de-DE" altLang="de-DE" sz="1814"/>
              <a:t>Das kapitalistische System revolutioniert ständig den Produktionsprozess (MEW 23,S.511) und zwingt „zur Produktion um der Produktion willen“ (MEW 23,S.618). </a:t>
            </a:r>
          </a:p>
          <a:p>
            <a:pPr eaLnBrk="1">
              <a:buClr>
                <a:srgbClr val="FFC000"/>
              </a:buClr>
              <a:buFont typeface="Arial" panose="020B0604020202020204" pitchFamily="34" charset="0"/>
              <a:buChar char="•"/>
            </a:pPr>
            <a:endParaRPr lang="de-DE" altLang="de-DE" sz="1814"/>
          </a:p>
          <a:p>
            <a:pPr eaLnBrk="1">
              <a:buClr>
                <a:srgbClr val="FFC000"/>
              </a:buClr>
              <a:buFont typeface="Arial" panose="020B0604020202020204" pitchFamily="34" charset="0"/>
              <a:buChar char="•"/>
            </a:pPr>
            <a:r>
              <a:rPr lang="de-DE" altLang="de-DE" sz="1814"/>
              <a:t>Produktions- und Finanzunternehmen, die keinen Profit machen und nicht expandieren, verlieren ihren Marktanteil und ihre Existenzfähigkeit.</a:t>
            </a:r>
          </a:p>
          <a:p>
            <a:pPr eaLnBrk="1">
              <a:buFont typeface="Wingdings" panose="05000000000000000000" pitchFamily="2" charset="2"/>
              <a:buNone/>
            </a:pPr>
            <a:endParaRPr lang="de-DE" altLang="de-DE" sz="2812"/>
          </a:p>
        </p:txBody>
      </p:sp>
      <p:sp>
        <p:nvSpPr>
          <p:cNvPr id="63492"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6F598050-9C11-4B6F-A755-DEBD85B34830}"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23</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1025074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40994"/>
                                        </p:tgtEl>
                                        <p:attrNameLst>
                                          <p:attrName>style.visibility</p:attrName>
                                        </p:attrNameLst>
                                      </p:cBhvr>
                                      <p:to>
                                        <p:strVal val="visible"/>
                                      </p:to>
                                    </p:set>
                                    <p:animEffect transition="in" filter="fade">
                                      <p:cBhvr>
                                        <p:cTn id="7" dur="1000">
                                          <p:stCondLst>
                                            <p:cond delay="0"/>
                                          </p:stCondLst>
                                        </p:cTn>
                                        <p:tgtEl>
                                          <p:spTgt spid="340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40995">
                                            <p:txEl>
                                              <p:pRg st="0" end="0"/>
                                            </p:txEl>
                                          </p:spTgt>
                                        </p:tgtEl>
                                        <p:attrNameLst>
                                          <p:attrName>style.visibility</p:attrName>
                                        </p:attrNameLst>
                                      </p:cBhvr>
                                      <p:to>
                                        <p:strVal val="visible"/>
                                      </p:to>
                                    </p:set>
                                    <p:animEffect transition="in" filter="fade">
                                      <p:cBhvr>
                                        <p:cTn id="12" dur="500">
                                          <p:stCondLst>
                                            <p:cond delay="0"/>
                                          </p:stCondLst>
                                        </p:cTn>
                                        <p:tgtEl>
                                          <p:spTgt spid="3409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40995">
                                            <p:txEl>
                                              <p:pRg st="2" end="2"/>
                                            </p:txEl>
                                          </p:spTgt>
                                        </p:tgtEl>
                                        <p:attrNameLst>
                                          <p:attrName>style.visibility</p:attrName>
                                        </p:attrNameLst>
                                      </p:cBhvr>
                                      <p:to>
                                        <p:strVal val="visible"/>
                                      </p:to>
                                    </p:set>
                                    <p:animEffect transition="in" filter="fade">
                                      <p:cBhvr>
                                        <p:cTn id="17" dur="500">
                                          <p:stCondLst>
                                            <p:cond delay="0"/>
                                          </p:stCondLst>
                                        </p:cTn>
                                        <p:tgtEl>
                                          <p:spTgt spid="340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340995">
                                            <p:txEl>
                                              <p:pRg st="4" end="4"/>
                                            </p:txEl>
                                          </p:spTgt>
                                        </p:tgtEl>
                                        <p:attrNameLst>
                                          <p:attrName>style.visibility</p:attrName>
                                        </p:attrNameLst>
                                      </p:cBhvr>
                                      <p:to>
                                        <p:strVal val="visible"/>
                                      </p:to>
                                    </p:set>
                                    <p:animEffect transition="in" filter="fade">
                                      <p:cBhvr>
                                        <p:cTn id="22" dur="500">
                                          <p:stCondLst>
                                            <p:cond delay="0"/>
                                          </p:stCondLst>
                                        </p:cTn>
                                        <p:tgtEl>
                                          <p:spTgt spid="340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4" grpId="0"/>
      <p:bldP spid="34099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bwMode="auto">
          <a:xfrm>
            <a:off x="2132705" y="305313"/>
            <a:ext cx="7773936" cy="8208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mtClean="0"/>
              <a:t>    </a:t>
            </a:r>
            <a:r>
              <a:rPr lang="de-DE" altLang="de-DE" sz="3629" b="1"/>
              <a:t>Woher kommt der Profit ?</a:t>
            </a:r>
          </a:p>
        </p:txBody>
      </p:sp>
      <p:sp>
        <p:nvSpPr>
          <p:cNvPr id="2" name="Foliennummernplatzhalter 1"/>
          <p:cNvSpPr>
            <a:spLocks noGrp="1"/>
          </p:cNvSpPr>
          <p:nvPr>
            <p:ph type="sldNum" sz="quarter" idx="4294967295"/>
          </p:nvPr>
        </p:nvSpPr>
        <p:spPr>
          <a:xfrm>
            <a:off x="8080530" y="6247377"/>
            <a:ext cx="2127103" cy="469489"/>
          </a:xfrm>
          <a:prstGeom prst="rect">
            <a:avLst/>
          </a:prstGeom>
        </p:spPr>
        <p:txBody>
          <a:bodyPr/>
          <a:lstStyle/>
          <a:p>
            <a:fld id="{2629AD1A-D611-436F-86B9-8286B64EA7E8}" type="slidenum">
              <a:rPr lang="de-DE" altLang="de-DE" sz="1814"/>
              <a:pPr/>
              <a:t>24</a:t>
            </a:fld>
            <a:endParaRPr lang="de-DE" altLang="de-DE" sz="1814"/>
          </a:p>
        </p:txBody>
      </p:sp>
      <p:sp>
        <p:nvSpPr>
          <p:cNvPr id="238595" name="Text Box 3"/>
          <p:cNvSpPr txBox="1">
            <a:spLocks noChangeArrowheads="1"/>
          </p:cNvSpPr>
          <p:nvPr/>
        </p:nvSpPr>
        <p:spPr bwMode="auto">
          <a:xfrm>
            <a:off x="1830273" y="1290376"/>
            <a:ext cx="1674895" cy="1209047"/>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dirty="0">
                <a:latin typeface="+mn-lt"/>
                <a:ea typeface="SimSun" charset="-122"/>
              </a:rPr>
              <a:t>Arbeiter/innen      verkaufen ihre Arbeitskraft an Unternehmen    </a:t>
            </a:r>
          </a:p>
        </p:txBody>
      </p:sp>
      <p:sp>
        <p:nvSpPr>
          <p:cNvPr id="238596" name="Text Box 4"/>
          <p:cNvSpPr txBox="1">
            <a:spLocks noChangeArrowheads="1"/>
          </p:cNvSpPr>
          <p:nvPr/>
        </p:nvSpPr>
        <p:spPr bwMode="auto">
          <a:xfrm>
            <a:off x="7848665" y="1676337"/>
            <a:ext cx="2210633" cy="1209047"/>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dirty="0">
                <a:latin typeface="+mn-lt"/>
                <a:ea typeface="SimSun" charset="-122"/>
              </a:rPr>
              <a:t>Kapitalisten eignen sich die unbezahlte Arbeit (die Mehrarbeit) an</a:t>
            </a:r>
          </a:p>
        </p:txBody>
      </p:sp>
      <p:sp>
        <p:nvSpPr>
          <p:cNvPr id="238597" name="Text Box 5"/>
          <p:cNvSpPr txBox="1">
            <a:spLocks noChangeArrowheads="1"/>
          </p:cNvSpPr>
          <p:nvPr/>
        </p:nvSpPr>
        <p:spPr bwMode="auto">
          <a:xfrm>
            <a:off x="4267009" y="1785788"/>
            <a:ext cx="2819816" cy="371510"/>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buFont typeface="Times New Roman" pitchFamily="16" charset="0"/>
              <a:buNone/>
              <a:defRPr/>
            </a:pPr>
            <a:r>
              <a:rPr lang="de-DE" sz="1814" dirty="0">
                <a:latin typeface="+mn-lt"/>
                <a:ea typeface="SimSun" charset="-122"/>
              </a:rPr>
              <a:t>Der Arbeitstag teilt sich in</a:t>
            </a:r>
          </a:p>
        </p:txBody>
      </p:sp>
      <p:sp>
        <p:nvSpPr>
          <p:cNvPr id="238598" name="Rectangle 6"/>
          <p:cNvSpPr>
            <a:spLocks noChangeArrowheads="1"/>
          </p:cNvSpPr>
          <p:nvPr/>
        </p:nvSpPr>
        <p:spPr bwMode="auto">
          <a:xfrm>
            <a:off x="4267009" y="1834753"/>
            <a:ext cx="2743488" cy="299551"/>
          </a:xfrm>
          <a:prstGeom prst="rect">
            <a:avLst/>
          </a:prstGeom>
          <a:noFill/>
          <a:ln w="9525">
            <a:solidFill>
              <a:schemeClr val="tx1"/>
            </a:solidFill>
            <a:miter lim="800000"/>
            <a:headEnd/>
            <a:tailEnd/>
          </a:ln>
          <a:extLst/>
        </p:spPr>
        <p:txBody>
          <a:bodyPr wrap="none" lIns="91438" tIns="45719" rIns="91438" bIns="45719" anchor="ctr"/>
          <a:lstStyle/>
          <a:p>
            <a:pPr>
              <a:buFont typeface="Times New Roman" pitchFamily="16" charset="0"/>
              <a:buNone/>
              <a:defRPr/>
            </a:pPr>
            <a:endParaRPr lang="de-DE" sz="1814">
              <a:ea typeface="SimSun" charset="-122"/>
            </a:endParaRPr>
          </a:p>
        </p:txBody>
      </p:sp>
      <p:sp>
        <p:nvSpPr>
          <p:cNvPr id="238599" name="Text Box 7"/>
          <p:cNvSpPr txBox="1">
            <a:spLocks noChangeArrowheads="1"/>
          </p:cNvSpPr>
          <p:nvPr/>
        </p:nvSpPr>
        <p:spPr bwMode="auto">
          <a:xfrm>
            <a:off x="4267009" y="2134305"/>
            <a:ext cx="1371024" cy="650689"/>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a:latin typeface="+mn-lt"/>
                <a:ea typeface="SimSun" charset="-122"/>
              </a:rPr>
              <a:t>bezahlte</a:t>
            </a:r>
            <a:br>
              <a:rPr lang="de-DE" sz="1814">
                <a:latin typeface="+mn-lt"/>
                <a:ea typeface="SimSun" charset="-122"/>
              </a:rPr>
            </a:br>
            <a:r>
              <a:rPr lang="de-DE" sz="1814">
                <a:latin typeface="+mn-lt"/>
                <a:ea typeface="SimSun" charset="-122"/>
              </a:rPr>
              <a:t>Arbeit</a:t>
            </a:r>
          </a:p>
        </p:txBody>
      </p:sp>
      <p:sp>
        <p:nvSpPr>
          <p:cNvPr id="238600" name="Rectangle 8"/>
          <p:cNvSpPr>
            <a:spLocks noChangeArrowheads="1"/>
          </p:cNvSpPr>
          <p:nvPr/>
        </p:nvSpPr>
        <p:spPr bwMode="auto">
          <a:xfrm>
            <a:off x="4267010" y="2134305"/>
            <a:ext cx="1447351" cy="609184"/>
          </a:xfrm>
          <a:prstGeom prst="rect">
            <a:avLst/>
          </a:prstGeom>
          <a:noFill/>
          <a:ln w="9525">
            <a:solidFill>
              <a:schemeClr val="tx1"/>
            </a:solidFill>
            <a:miter lim="800000"/>
            <a:headEnd/>
            <a:tailEnd/>
          </a:ln>
          <a:extLst/>
        </p:spPr>
        <p:txBody>
          <a:bodyPr wrap="none" lIns="91438" tIns="45719" rIns="91438" bIns="45719" anchor="ctr"/>
          <a:lstStyle/>
          <a:p>
            <a:pPr>
              <a:buFont typeface="Times New Roman" pitchFamily="16" charset="0"/>
              <a:buNone/>
              <a:defRPr/>
            </a:pPr>
            <a:endParaRPr lang="de-DE" sz="1814">
              <a:ea typeface="SimSun" charset="-122"/>
            </a:endParaRPr>
          </a:p>
        </p:txBody>
      </p:sp>
      <p:sp>
        <p:nvSpPr>
          <p:cNvPr id="238601" name="Text Box 9"/>
          <p:cNvSpPr txBox="1">
            <a:spLocks noChangeArrowheads="1"/>
          </p:cNvSpPr>
          <p:nvPr/>
        </p:nvSpPr>
        <p:spPr bwMode="auto">
          <a:xfrm>
            <a:off x="5714361" y="2134305"/>
            <a:ext cx="1389746" cy="650689"/>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a:latin typeface="+mn-lt"/>
                <a:ea typeface="SimSun" charset="-122"/>
              </a:rPr>
              <a:t>unbezahlte Arbeit</a:t>
            </a:r>
          </a:p>
        </p:txBody>
      </p:sp>
      <p:sp>
        <p:nvSpPr>
          <p:cNvPr id="238602" name="Rectangle 10"/>
          <p:cNvSpPr>
            <a:spLocks noChangeArrowheads="1"/>
          </p:cNvSpPr>
          <p:nvPr/>
        </p:nvSpPr>
        <p:spPr bwMode="auto">
          <a:xfrm>
            <a:off x="5714360" y="2134305"/>
            <a:ext cx="1296136" cy="609184"/>
          </a:xfrm>
          <a:prstGeom prst="rect">
            <a:avLst/>
          </a:prstGeom>
          <a:noFill/>
          <a:ln w="9525">
            <a:solidFill>
              <a:schemeClr val="tx1"/>
            </a:solidFill>
            <a:miter lim="800000"/>
            <a:headEnd/>
            <a:tailEnd/>
          </a:ln>
          <a:extLst/>
        </p:spPr>
        <p:txBody>
          <a:bodyPr wrap="none" lIns="91438" tIns="45719" rIns="91438" bIns="45719" anchor="ctr"/>
          <a:lstStyle/>
          <a:p>
            <a:pPr>
              <a:buFont typeface="Times New Roman" pitchFamily="16" charset="0"/>
              <a:buNone/>
              <a:defRPr/>
            </a:pPr>
            <a:endParaRPr lang="de-DE" sz="1814">
              <a:ea typeface="SimSun" charset="-122"/>
            </a:endParaRPr>
          </a:p>
        </p:txBody>
      </p:sp>
      <p:sp>
        <p:nvSpPr>
          <p:cNvPr id="238603" name="Line 11"/>
          <p:cNvSpPr>
            <a:spLocks noChangeShapeType="1"/>
          </p:cNvSpPr>
          <p:nvPr/>
        </p:nvSpPr>
        <p:spPr bwMode="auto">
          <a:xfrm>
            <a:off x="3505168" y="1828992"/>
            <a:ext cx="685512" cy="0"/>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04" name="Line 12"/>
          <p:cNvSpPr>
            <a:spLocks noChangeShapeType="1"/>
          </p:cNvSpPr>
          <p:nvPr/>
        </p:nvSpPr>
        <p:spPr bwMode="auto">
          <a:xfrm flipH="1">
            <a:off x="7104107" y="2420895"/>
            <a:ext cx="685512" cy="0"/>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05" name="Text Box 13"/>
          <p:cNvSpPr txBox="1">
            <a:spLocks noChangeArrowheads="1"/>
          </p:cNvSpPr>
          <p:nvPr/>
        </p:nvSpPr>
        <p:spPr bwMode="auto">
          <a:xfrm>
            <a:off x="4267009" y="3657985"/>
            <a:ext cx="1523680" cy="790279"/>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buFont typeface="Times New Roman" pitchFamily="16" charset="0"/>
              <a:buNone/>
              <a:defRPr/>
            </a:pPr>
            <a:r>
              <a:rPr lang="de-DE" sz="1814" dirty="0">
                <a:latin typeface="+mn-lt"/>
                <a:ea typeface="SimSun" charset="-122"/>
              </a:rPr>
              <a:t>Lohn</a:t>
            </a:r>
          </a:p>
          <a:p>
            <a:pPr algn="ctr" eaLnBrk="1" hangingPunct="1">
              <a:spcBef>
                <a:spcPct val="50000"/>
              </a:spcBef>
              <a:buFont typeface="Times New Roman" pitchFamily="16" charset="0"/>
              <a:buNone/>
              <a:defRPr/>
            </a:pPr>
            <a:endParaRPr lang="de-DE" sz="1814" dirty="0">
              <a:latin typeface="+mn-lt"/>
              <a:ea typeface="SimSun" charset="-122"/>
            </a:endParaRPr>
          </a:p>
        </p:txBody>
      </p:sp>
      <p:sp>
        <p:nvSpPr>
          <p:cNvPr id="238606" name="Rectangle 14"/>
          <p:cNvSpPr>
            <a:spLocks noChangeArrowheads="1"/>
          </p:cNvSpPr>
          <p:nvPr/>
        </p:nvSpPr>
        <p:spPr bwMode="auto">
          <a:xfrm>
            <a:off x="4343337" y="3657985"/>
            <a:ext cx="1294696" cy="532856"/>
          </a:xfrm>
          <a:prstGeom prst="rect">
            <a:avLst/>
          </a:prstGeom>
          <a:noFill/>
          <a:ln w="9525">
            <a:solidFill>
              <a:schemeClr val="tx1"/>
            </a:solidFill>
            <a:miter lim="800000"/>
            <a:headEnd/>
            <a:tailEnd/>
          </a:ln>
          <a:extLst/>
        </p:spPr>
        <p:txBody>
          <a:bodyPr wrap="none" lIns="91438" tIns="45719" rIns="91438" bIns="45719" anchor="ctr"/>
          <a:lstStyle/>
          <a:p>
            <a:pPr>
              <a:buFont typeface="Times New Roman" pitchFamily="16" charset="0"/>
              <a:buNone/>
              <a:defRPr/>
            </a:pPr>
            <a:endParaRPr lang="de-DE" sz="1814">
              <a:ea typeface="SimSun" charset="-122"/>
            </a:endParaRPr>
          </a:p>
        </p:txBody>
      </p:sp>
      <p:sp>
        <p:nvSpPr>
          <p:cNvPr id="238607" name="Line 15"/>
          <p:cNvSpPr>
            <a:spLocks noChangeShapeType="1"/>
          </p:cNvSpPr>
          <p:nvPr/>
        </p:nvSpPr>
        <p:spPr bwMode="auto">
          <a:xfrm>
            <a:off x="4876192" y="2819817"/>
            <a:ext cx="0" cy="761840"/>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09" name="Text Box 17"/>
          <p:cNvSpPr txBox="1">
            <a:spLocks noChangeArrowheads="1"/>
          </p:cNvSpPr>
          <p:nvPr/>
        </p:nvSpPr>
        <p:spPr bwMode="auto">
          <a:xfrm>
            <a:off x="1703540" y="3657984"/>
            <a:ext cx="1725301" cy="929868"/>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a:latin typeface="+mn-lt"/>
                <a:ea typeface="SimSun" charset="-122"/>
              </a:rPr>
              <a:t>Lohnarbeiter erhalten Lohn,</a:t>
            </a:r>
            <a:br>
              <a:rPr lang="de-DE" sz="1814">
                <a:latin typeface="+mn-lt"/>
                <a:ea typeface="SimSun" charset="-122"/>
              </a:rPr>
            </a:br>
            <a:r>
              <a:rPr lang="de-DE" sz="1814">
                <a:latin typeface="+mn-lt"/>
                <a:ea typeface="SimSun" charset="-122"/>
              </a:rPr>
              <a:t>Der Lohn dient</a:t>
            </a:r>
          </a:p>
        </p:txBody>
      </p:sp>
      <p:sp>
        <p:nvSpPr>
          <p:cNvPr id="238610" name="Line 18"/>
          <p:cNvSpPr>
            <a:spLocks noChangeShapeType="1"/>
          </p:cNvSpPr>
          <p:nvPr/>
        </p:nvSpPr>
        <p:spPr bwMode="auto">
          <a:xfrm flipH="1">
            <a:off x="3358273" y="4077069"/>
            <a:ext cx="686953" cy="0"/>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11" name="Text Box 19"/>
          <p:cNvSpPr txBox="1">
            <a:spLocks noChangeArrowheads="1"/>
          </p:cNvSpPr>
          <p:nvPr/>
        </p:nvSpPr>
        <p:spPr bwMode="auto">
          <a:xfrm>
            <a:off x="5867017" y="3578777"/>
            <a:ext cx="1143480" cy="650689"/>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dirty="0">
                <a:latin typeface="+mn-lt"/>
                <a:ea typeface="SimSun" charset="-122"/>
              </a:rPr>
              <a:t>Mehr-arbeit</a:t>
            </a:r>
          </a:p>
        </p:txBody>
      </p:sp>
      <p:sp>
        <p:nvSpPr>
          <p:cNvPr id="238612" name="Rectangle 20"/>
          <p:cNvSpPr>
            <a:spLocks noChangeArrowheads="1"/>
          </p:cNvSpPr>
          <p:nvPr/>
        </p:nvSpPr>
        <p:spPr bwMode="auto">
          <a:xfrm>
            <a:off x="5867017" y="3581657"/>
            <a:ext cx="1143480" cy="609184"/>
          </a:xfrm>
          <a:prstGeom prst="rect">
            <a:avLst/>
          </a:prstGeom>
          <a:noFill/>
          <a:ln w="9525">
            <a:solidFill>
              <a:schemeClr val="tx1"/>
            </a:solidFill>
            <a:miter lim="800000"/>
            <a:headEnd/>
            <a:tailEnd/>
          </a:ln>
          <a:extLst/>
        </p:spPr>
        <p:txBody>
          <a:bodyPr wrap="none" lIns="91438" tIns="45719" rIns="91438" bIns="45719" anchor="ctr"/>
          <a:lstStyle/>
          <a:p>
            <a:pPr>
              <a:buFont typeface="Times New Roman" pitchFamily="16" charset="0"/>
              <a:buNone/>
              <a:defRPr/>
            </a:pPr>
            <a:endParaRPr lang="de-DE" sz="1814">
              <a:ea typeface="SimSun" charset="-122"/>
            </a:endParaRPr>
          </a:p>
        </p:txBody>
      </p:sp>
      <p:sp>
        <p:nvSpPr>
          <p:cNvPr id="238613" name="Line 21"/>
          <p:cNvSpPr>
            <a:spLocks noChangeShapeType="1"/>
          </p:cNvSpPr>
          <p:nvPr/>
        </p:nvSpPr>
        <p:spPr bwMode="auto">
          <a:xfrm>
            <a:off x="6172328" y="2819817"/>
            <a:ext cx="0" cy="761840"/>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14" name="Text Box 22"/>
          <p:cNvSpPr txBox="1">
            <a:spLocks noChangeArrowheads="1"/>
          </p:cNvSpPr>
          <p:nvPr/>
        </p:nvSpPr>
        <p:spPr bwMode="auto">
          <a:xfrm>
            <a:off x="5423450" y="5004527"/>
            <a:ext cx="1877957" cy="929868"/>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dirty="0">
                <a:latin typeface="+mn-lt"/>
                <a:ea typeface="SimSun" charset="-122"/>
              </a:rPr>
              <a:t>Der Mehrwert, der Profit, wird wieder angelegt</a:t>
            </a:r>
          </a:p>
        </p:txBody>
      </p:sp>
      <p:sp>
        <p:nvSpPr>
          <p:cNvPr id="238615" name="Line 23"/>
          <p:cNvSpPr>
            <a:spLocks noChangeShapeType="1"/>
          </p:cNvSpPr>
          <p:nvPr/>
        </p:nvSpPr>
        <p:spPr bwMode="auto">
          <a:xfrm>
            <a:off x="6172328" y="4190841"/>
            <a:ext cx="0" cy="761840"/>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16" name="Text Box 24"/>
          <p:cNvSpPr txBox="1">
            <a:spLocks noChangeArrowheads="1"/>
          </p:cNvSpPr>
          <p:nvPr/>
        </p:nvSpPr>
        <p:spPr bwMode="auto">
          <a:xfrm>
            <a:off x="7924993" y="4876352"/>
            <a:ext cx="2286960" cy="650689"/>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dirty="0">
                <a:latin typeface="+mn-lt"/>
                <a:ea typeface="SimSun" charset="-122"/>
              </a:rPr>
              <a:t>Akkumulation des   </a:t>
            </a:r>
            <a:br>
              <a:rPr lang="de-DE" sz="1814" dirty="0">
                <a:latin typeface="+mn-lt"/>
                <a:ea typeface="SimSun" charset="-122"/>
              </a:rPr>
            </a:br>
            <a:r>
              <a:rPr lang="de-DE" sz="1814" dirty="0">
                <a:latin typeface="+mn-lt"/>
                <a:ea typeface="SimSun" charset="-122"/>
              </a:rPr>
              <a:t>      Kapitals</a:t>
            </a:r>
          </a:p>
        </p:txBody>
      </p:sp>
      <p:sp>
        <p:nvSpPr>
          <p:cNvPr id="238617" name="Rectangle 25"/>
          <p:cNvSpPr>
            <a:spLocks noChangeArrowheads="1"/>
          </p:cNvSpPr>
          <p:nvPr/>
        </p:nvSpPr>
        <p:spPr bwMode="auto">
          <a:xfrm>
            <a:off x="7924993" y="4876352"/>
            <a:ext cx="2286960" cy="612065"/>
          </a:xfrm>
          <a:prstGeom prst="rect">
            <a:avLst/>
          </a:prstGeom>
          <a:noFill/>
          <a:ln w="9525">
            <a:solidFill>
              <a:schemeClr val="tx1"/>
            </a:solidFill>
            <a:miter lim="800000"/>
            <a:headEnd/>
            <a:tailEnd/>
          </a:ln>
          <a:extLst/>
        </p:spPr>
        <p:txBody>
          <a:bodyPr wrap="none" lIns="91438" tIns="45719" rIns="91438" bIns="45719" anchor="ctr"/>
          <a:lstStyle/>
          <a:p>
            <a:pPr>
              <a:buFont typeface="Times New Roman" pitchFamily="16" charset="0"/>
              <a:buNone/>
              <a:defRPr/>
            </a:pPr>
            <a:endParaRPr lang="de-DE" sz="1814">
              <a:ea typeface="SimSun" charset="-122"/>
            </a:endParaRPr>
          </a:p>
        </p:txBody>
      </p:sp>
      <p:sp>
        <p:nvSpPr>
          <p:cNvPr id="238618" name="Line 26"/>
          <p:cNvSpPr>
            <a:spLocks noChangeShapeType="1"/>
          </p:cNvSpPr>
          <p:nvPr/>
        </p:nvSpPr>
        <p:spPr bwMode="auto">
          <a:xfrm>
            <a:off x="7010497" y="5181664"/>
            <a:ext cx="838168" cy="0"/>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19" name="Text Box 27"/>
          <p:cNvSpPr txBox="1">
            <a:spLocks noChangeArrowheads="1"/>
          </p:cNvSpPr>
          <p:nvPr/>
        </p:nvSpPr>
        <p:spPr bwMode="auto">
          <a:xfrm>
            <a:off x="1752505" y="5181664"/>
            <a:ext cx="2514504" cy="929868"/>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dirty="0">
                <a:latin typeface="+mn-lt"/>
                <a:ea typeface="SimSun" charset="-122"/>
              </a:rPr>
              <a:t>zur Existenzsicherung,</a:t>
            </a:r>
            <a:br>
              <a:rPr lang="de-DE" sz="1814" dirty="0">
                <a:latin typeface="+mn-lt"/>
                <a:ea typeface="SimSun" charset="-122"/>
              </a:rPr>
            </a:br>
            <a:r>
              <a:rPr lang="de-DE" sz="1814" dirty="0">
                <a:latin typeface="+mn-lt"/>
                <a:ea typeface="SimSun" charset="-122"/>
              </a:rPr>
              <a:t>zur Abdeckung der Reproduktions-kosten</a:t>
            </a:r>
          </a:p>
        </p:txBody>
      </p:sp>
      <p:sp>
        <p:nvSpPr>
          <p:cNvPr id="238620" name="Rectangle 28"/>
          <p:cNvSpPr>
            <a:spLocks noChangeArrowheads="1"/>
          </p:cNvSpPr>
          <p:nvPr/>
        </p:nvSpPr>
        <p:spPr bwMode="auto">
          <a:xfrm>
            <a:off x="1774107" y="5157183"/>
            <a:ext cx="2416574" cy="895774"/>
          </a:xfrm>
          <a:prstGeom prst="rect">
            <a:avLst/>
          </a:prstGeom>
          <a:noFill/>
          <a:ln w="9525">
            <a:solidFill>
              <a:schemeClr val="tx1"/>
            </a:solidFill>
            <a:miter lim="800000"/>
            <a:headEnd/>
            <a:tailEnd/>
          </a:ln>
          <a:extLst/>
        </p:spPr>
        <p:txBody>
          <a:bodyPr wrap="none" lIns="91438" tIns="45719" rIns="91438" bIns="45719" anchor="ctr"/>
          <a:lstStyle/>
          <a:p>
            <a:pPr>
              <a:buFont typeface="Times New Roman" pitchFamily="16" charset="0"/>
              <a:buNone/>
              <a:defRPr/>
            </a:pPr>
            <a:endParaRPr lang="de-DE" sz="1814">
              <a:ea typeface="SimSun" charset="-122"/>
            </a:endParaRPr>
          </a:p>
        </p:txBody>
      </p:sp>
      <p:sp>
        <p:nvSpPr>
          <p:cNvPr id="238622" name="Rectangle 30"/>
          <p:cNvSpPr>
            <a:spLocks noChangeArrowheads="1"/>
          </p:cNvSpPr>
          <p:nvPr/>
        </p:nvSpPr>
        <p:spPr bwMode="auto">
          <a:xfrm>
            <a:off x="7896190" y="3276345"/>
            <a:ext cx="2315763" cy="1160762"/>
          </a:xfrm>
          <a:prstGeom prst="rect">
            <a:avLst/>
          </a:prstGeom>
          <a:solidFill>
            <a:schemeClr val="accent1"/>
          </a:solidFill>
          <a:ln w="9525">
            <a:solidFill>
              <a:schemeClr val="tx1"/>
            </a:solidFill>
            <a:miter lim="800000"/>
            <a:headEnd/>
            <a:tailEnd/>
          </a:ln>
        </p:spPr>
        <p:txBody>
          <a:bodyPr wrap="none" lIns="91438" tIns="45719" rIns="91438" bIns="45719" anchor="ctr"/>
          <a:lstStyle/>
          <a:p>
            <a:pPr algn="ctr">
              <a:buFont typeface="Times New Roman" pitchFamily="16" charset="0"/>
              <a:buNone/>
              <a:defRPr/>
            </a:pPr>
            <a:r>
              <a:rPr lang="de-DE" sz="1814" dirty="0">
                <a:ea typeface="SimSun" charset="-122"/>
              </a:rPr>
              <a:t>Mehrarbeit wird mit </a:t>
            </a:r>
          </a:p>
          <a:p>
            <a:pPr algn="ctr">
              <a:buFont typeface="Times New Roman" pitchFamily="16" charset="0"/>
              <a:buNone/>
              <a:defRPr/>
            </a:pPr>
            <a:r>
              <a:rPr lang="de-DE" sz="1814" dirty="0">
                <a:ea typeface="SimSun" charset="-122"/>
              </a:rPr>
              <a:t>Produktverkauf zum </a:t>
            </a:r>
          </a:p>
          <a:p>
            <a:pPr algn="ctr">
              <a:buFont typeface="Times New Roman" pitchFamily="16" charset="0"/>
              <a:buNone/>
              <a:defRPr/>
            </a:pPr>
            <a:r>
              <a:rPr lang="de-DE" sz="1814" dirty="0">
                <a:ea typeface="SimSun" charset="-122"/>
              </a:rPr>
              <a:t>Mehrwert </a:t>
            </a:r>
            <a:br>
              <a:rPr lang="de-DE" sz="1814" dirty="0">
                <a:ea typeface="SimSun" charset="-122"/>
              </a:rPr>
            </a:br>
            <a:r>
              <a:rPr lang="de-DE" sz="1814" dirty="0">
                <a:ea typeface="SimSun" charset="-122"/>
              </a:rPr>
              <a:t>und zum Profit</a:t>
            </a:r>
          </a:p>
        </p:txBody>
      </p:sp>
      <p:sp>
        <p:nvSpPr>
          <p:cNvPr id="238623" name="Line 31"/>
          <p:cNvSpPr>
            <a:spLocks noChangeShapeType="1"/>
          </p:cNvSpPr>
          <p:nvPr/>
        </p:nvSpPr>
        <p:spPr bwMode="auto">
          <a:xfrm flipH="1">
            <a:off x="7104107" y="3934494"/>
            <a:ext cx="576060" cy="0"/>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24" name="Line 32"/>
          <p:cNvSpPr>
            <a:spLocks noChangeShapeType="1"/>
          </p:cNvSpPr>
          <p:nvPr/>
        </p:nvSpPr>
        <p:spPr bwMode="auto">
          <a:xfrm>
            <a:off x="9120318" y="5584907"/>
            <a:ext cx="0" cy="580381"/>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25" name="Rectangle 33"/>
          <p:cNvSpPr>
            <a:spLocks noChangeArrowheads="1"/>
          </p:cNvSpPr>
          <p:nvPr/>
        </p:nvSpPr>
        <p:spPr bwMode="auto">
          <a:xfrm>
            <a:off x="8401683" y="6381311"/>
            <a:ext cx="1582727" cy="288030"/>
          </a:xfrm>
          <a:prstGeom prst="rect">
            <a:avLst/>
          </a:prstGeom>
          <a:solidFill>
            <a:schemeClr val="accent1"/>
          </a:solidFill>
          <a:ln w="9525">
            <a:solidFill>
              <a:schemeClr val="tx1"/>
            </a:solidFill>
            <a:miter lim="800000"/>
            <a:headEnd/>
            <a:tailEnd/>
          </a:ln>
        </p:spPr>
        <p:txBody>
          <a:bodyPr wrap="none" lIns="91438" tIns="45719" rIns="91438" bIns="45719" anchor="ctr"/>
          <a:lstStyle/>
          <a:p>
            <a:pPr algn="ctr">
              <a:buFont typeface="Times New Roman" pitchFamily="16" charset="0"/>
              <a:buNone/>
              <a:defRPr/>
            </a:pPr>
            <a:r>
              <a:rPr lang="de-DE" sz="1814" dirty="0">
                <a:ea typeface="SimSun" charset="-122"/>
              </a:rPr>
              <a:t>Neuer Profit</a:t>
            </a:r>
          </a:p>
        </p:txBody>
      </p:sp>
      <p:sp>
        <p:nvSpPr>
          <p:cNvPr id="238628" name="Text Box 36"/>
          <p:cNvSpPr txBox="1">
            <a:spLocks noChangeArrowheads="1"/>
          </p:cNvSpPr>
          <p:nvPr/>
        </p:nvSpPr>
        <p:spPr bwMode="auto">
          <a:xfrm>
            <a:off x="3503729" y="2923508"/>
            <a:ext cx="1660494" cy="371510"/>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a:latin typeface="+mn-lt"/>
                <a:ea typeface="SimSun" charset="-122"/>
              </a:rPr>
              <a:t>       ist der </a:t>
            </a:r>
          </a:p>
        </p:txBody>
      </p:sp>
      <p:sp>
        <p:nvSpPr>
          <p:cNvPr id="238629" name="Line 37"/>
          <p:cNvSpPr>
            <a:spLocks noChangeShapeType="1"/>
          </p:cNvSpPr>
          <p:nvPr/>
        </p:nvSpPr>
        <p:spPr bwMode="auto">
          <a:xfrm>
            <a:off x="2495623" y="4869152"/>
            <a:ext cx="0" cy="288030"/>
          </a:xfrm>
          <a:prstGeom prst="line">
            <a:avLst/>
          </a:prstGeom>
          <a:noFill/>
          <a:ln w="28575">
            <a:solidFill>
              <a:srgbClr val="C80429"/>
            </a:solidFill>
            <a:round/>
            <a:headEnd/>
            <a:tailEnd type="triangle" w="med" len="med"/>
          </a:ln>
          <a:extLst/>
        </p:spPr>
        <p:txBody>
          <a:bodyPr wrap="none" lIns="91438" tIns="45719" rIns="91438" bIns="45719"/>
          <a:lstStyle/>
          <a:p>
            <a:pPr>
              <a:buFont typeface="Times New Roman" pitchFamily="16" charset="0"/>
              <a:buNone/>
              <a:defRPr/>
            </a:pPr>
            <a:endParaRPr lang="de-DE" sz="1814">
              <a:ea typeface="SimSun" charset="-122"/>
            </a:endParaRPr>
          </a:p>
        </p:txBody>
      </p:sp>
      <p:sp>
        <p:nvSpPr>
          <p:cNvPr id="238630" name="Text Box 38"/>
          <p:cNvSpPr txBox="1">
            <a:spLocks noChangeArrowheads="1"/>
          </p:cNvSpPr>
          <p:nvPr/>
        </p:nvSpPr>
        <p:spPr bwMode="auto">
          <a:xfrm>
            <a:off x="6168008" y="2923508"/>
            <a:ext cx="1371024" cy="371510"/>
          </a:xfrm>
          <a:prstGeom prst="rect">
            <a:avLst/>
          </a:prstGeom>
          <a:noFill/>
          <a:ln>
            <a:noFill/>
          </a:ln>
          <a:extLst/>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 typeface="Times New Roman" pitchFamily="16" charset="0"/>
              <a:buNone/>
              <a:defRPr/>
            </a:pPr>
            <a:r>
              <a:rPr lang="de-DE" sz="1814">
                <a:latin typeface="+mn-lt"/>
                <a:ea typeface="SimSun" charset="-122"/>
              </a:rPr>
              <a:t>ist die </a:t>
            </a:r>
          </a:p>
        </p:txBody>
      </p:sp>
    </p:spTree>
    <p:extLst>
      <p:ext uri="{BB962C8B-B14F-4D97-AF65-F5344CB8AC3E}">
        <p14:creationId xmlns:p14="http://schemas.microsoft.com/office/powerpoint/2010/main" val="5773166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8595"/>
                                        </p:tgtEl>
                                        <p:attrNameLst>
                                          <p:attrName>style.visibility</p:attrName>
                                        </p:attrNameLst>
                                      </p:cBhvr>
                                      <p:to>
                                        <p:strVal val="visible"/>
                                      </p:to>
                                    </p:set>
                                    <p:anim calcmode="lin" valueType="num">
                                      <p:cBhvr additive="base">
                                        <p:cTn id="7" dur="500" fill="hold"/>
                                        <p:tgtEl>
                                          <p:spTgt spid="238595"/>
                                        </p:tgtEl>
                                        <p:attrNameLst>
                                          <p:attrName>ppt_x</p:attrName>
                                        </p:attrNameLst>
                                      </p:cBhvr>
                                      <p:tavLst>
                                        <p:tav tm="0">
                                          <p:val>
                                            <p:strVal val="0-#ppt_w/2"/>
                                          </p:val>
                                        </p:tav>
                                        <p:tav tm="100000">
                                          <p:val>
                                            <p:strVal val="#ppt_x"/>
                                          </p:val>
                                        </p:tav>
                                      </p:tavLst>
                                    </p:anim>
                                    <p:anim calcmode="lin" valueType="num">
                                      <p:cBhvr additive="base">
                                        <p:cTn id="8" dur="500" fill="hold"/>
                                        <p:tgtEl>
                                          <p:spTgt spid="2385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8596"/>
                                        </p:tgtEl>
                                        <p:attrNameLst>
                                          <p:attrName>style.visibility</p:attrName>
                                        </p:attrNameLst>
                                      </p:cBhvr>
                                      <p:to>
                                        <p:strVal val="visible"/>
                                      </p:to>
                                    </p:set>
                                    <p:anim calcmode="lin" valueType="num">
                                      <p:cBhvr additive="base">
                                        <p:cTn id="13" dur="500" fill="hold"/>
                                        <p:tgtEl>
                                          <p:spTgt spid="238596"/>
                                        </p:tgtEl>
                                        <p:attrNameLst>
                                          <p:attrName>ppt_x</p:attrName>
                                        </p:attrNameLst>
                                      </p:cBhvr>
                                      <p:tavLst>
                                        <p:tav tm="0">
                                          <p:val>
                                            <p:strVal val="1+#ppt_w/2"/>
                                          </p:val>
                                        </p:tav>
                                        <p:tav tm="100000">
                                          <p:val>
                                            <p:strVal val="#ppt_x"/>
                                          </p:val>
                                        </p:tav>
                                      </p:tavLst>
                                    </p:anim>
                                    <p:anim calcmode="lin" valueType="num">
                                      <p:cBhvr additive="base">
                                        <p:cTn id="14" dur="500" fill="hold"/>
                                        <p:tgtEl>
                                          <p:spTgt spid="23859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38603"/>
                                        </p:tgtEl>
                                        <p:attrNameLst>
                                          <p:attrName>style.visibility</p:attrName>
                                        </p:attrNameLst>
                                      </p:cBhvr>
                                      <p:to>
                                        <p:strVal val="visible"/>
                                      </p:to>
                                    </p:set>
                                    <p:anim calcmode="lin" valueType="num">
                                      <p:cBhvr additive="base">
                                        <p:cTn id="19" dur="500" fill="hold"/>
                                        <p:tgtEl>
                                          <p:spTgt spid="238603"/>
                                        </p:tgtEl>
                                        <p:attrNameLst>
                                          <p:attrName>ppt_x</p:attrName>
                                        </p:attrNameLst>
                                      </p:cBhvr>
                                      <p:tavLst>
                                        <p:tav tm="0">
                                          <p:val>
                                            <p:strVal val="0-#ppt_w/2"/>
                                          </p:val>
                                        </p:tav>
                                        <p:tav tm="100000">
                                          <p:val>
                                            <p:strVal val="#ppt_x"/>
                                          </p:val>
                                        </p:tav>
                                      </p:tavLst>
                                    </p:anim>
                                    <p:anim calcmode="lin" valueType="num">
                                      <p:cBhvr additive="base">
                                        <p:cTn id="20" dur="500" fill="hold"/>
                                        <p:tgtEl>
                                          <p:spTgt spid="23860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238604"/>
                                        </p:tgtEl>
                                        <p:attrNameLst>
                                          <p:attrName>style.visibility</p:attrName>
                                        </p:attrNameLst>
                                      </p:cBhvr>
                                      <p:to>
                                        <p:strVal val="visible"/>
                                      </p:to>
                                    </p:set>
                                    <p:anim calcmode="lin" valueType="num">
                                      <p:cBhvr additive="base">
                                        <p:cTn id="25" dur="500" fill="hold"/>
                                        <p:tgtEl>
                                          <p:spTgt spid="238604"/>
                                        </p:tgtEl>
                                        <p:attrNameLst>
                                          <p:attrName>ppt_x</p:attrName>
                                        </p:attrNameLst>
                                      </p:cBhvr>
                                      <p:tavLst>
                                        <p:tav tm="0">
                                          <p:val>
                                            <p:strVal val="1+#ppt_w/2"/>
                                          </p:val>
                                        </p:tav>
                                        <p:tav tm="100000">
                                          <p:val>
                                            <p:strVal val="#ppt_x"/>
                                          </p:val>
                                        </p:tav>
                                      </p:tavLst>
                                    </p:anim>
                                    <p:anim calcmode="lin" valueType="num">
                                      <p:cBhvr additive="base">
                                        <p:cTn id="26" dur="500" fill="hold"/>
                                        <p:tgtEl>
                                          <p:spTgt spid="23860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8597"/>
                                        </p:tgtEl>
                                        <p:attrNameLst>
                                          <p:attrName>style.visibility</p:attrName>
                                        </p:attrNameLst>
                                      </p:cBhvr>
                                      <p:to>
                                        <p:strVal val="visible"/>
                                      </p:to>
                                    </p:set>
                                    <p:anim calcmode="lin" valueType="num">
                                      <p:cBhvr additive="base">
                                        <p:cTn id="31" dur="500" fill="hold"/>
                                        <p:tgtEl>
                                          <p:spTgt spid="238597"/>
                                        </p:tgtEl>
                                        <p:attrNameLst>
                                          <p:attrName>ppt_x</p:attrName>
                                        </p:attrNameLst>
                                      </p:cBhvr>
                                      <p:tavLst>
                                        <p:tav tm="0">
                                          <p:val>
                                            <p:strVal val="0-#ppt_w/2"/>
                                          </p:val>
                                        </p:tav>
                                        <p:tav tm="100000">
                                          <p:val>
                                            <p:strVal val="#ppt_x"/>
                                          </p:val>
                                        </p:tav>
                                      </p:tavLst>
                                    </p:anim>
                                    <p:anim calcmode="lin" valueType="num">
                                      <p:cBhvr additive="base">
                                        <p:cTn id="32" dur="500" fill="hold"/>
                                        <p:tgtEl>
                                          <p:spTgt spid="23859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8598"/>
                                        </p:tgtEl>
                                        <p:attrNameLst>
                                          <p:attrName>style.visibility</p:attrName>
                                        </p:attrNameLst>
                                      </p:cBhvr>
                                      <p:to>
                                        <p:strVal val="visible"/>
                                      </p:to>
                                    </p:set>
                                    <p:anim calcmode="lin" valueType="num">
                                      <p:cBhvr additive="base">
                                        <p:cTn id="37" dur="500" fill="hold"/>
                                        <p:tgtEl>
                                          <p:spTgt spid="238598"/>
                                        </p:tgtEl>
                                        <p:attrNameLst>
                                          <p:attrName>ppt_x</p:attrName>
                                        </p:attrNameLst>
                                      </p:cBhvr>
                                      <p:tavLst>
                                        <p:tav tm="0">
                                          <p:val>
                                            <p:strVal val="0-#ppt_w/2"/>
                                          </p:val>
                                        </p:tav>
                                        <p:tav tm="100000">
                                          <p:val>
                                            <p:strVal val="#ppt_x"/>
                                          </p:val>
                                        </p:tav>
                                      </p:tavLst>
                                    </p:anim>
                                    <p:anim calcmode="lin" valueType="num">
                                      <p:cBhvr additive="base">
                                        <p:cTn id="38" dur="500" fill="hold"/>
                                        <p:tgtEl>
                                          <p:spTgt spid="23859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8599"/>
                                        </p:tgtEl>
                                        <p:attrNameLst>
                                          <p:attrName>style.visibility</p:attrName>
                                        </p:attrNameLst>
                                      </p:cBhvr>
                                      <p:to>
                                        <p:strVal val="visible"/>
                                      </p:to>
                                    </p:set>
                                    <p:anim calcmode="lin" valueType="num">
                                      <p:cBhvr additive="base">
                                        <p:cTn id="43" dur="500" fill="hold"/>
                                        <p:tgtEl>
                                          <p:spTgt spid="238599"/>
                                        </p:tgtEl>
                                        <p:attrNameLst>
                                          <p:attrName>ppt_x</p:attrName>
                                        </p:attrNameLst>
                                      </p:cBhvr>
                                      <p:tavLst>
                                        <p:tav tm="0">
                                          <p:val>
                                            <p:strVal val="0-#ppt_w/2"/>
                                          </p:val>
                                        </p:tav>
                                        <p:tav tm="100000">
                                          <p:val>
                                            <p:strVal val="#ppt_x"/>
                                          </p:val>
                                        </p:tav>
                                      </p:tavLst>
                                    </p:anim>
                                    <p:anim calcmode="lin" valueType="num">
                                      <p:cBhvr additive="base">
                                        <p:cTn id="44" dur="500" fill="hold"/>
                                        <p:tgtEl>
                                          <p:spTgt spid="238599"/>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38600"/>
                                        </p:tgtEl>
                                        <p:attrNameLst>
                                          <p:attrName>style.visibility</p:attrName>
                                        </p:attrNameLst>
                                      </p:cBhvr>
                                      <p:to>
                                        <p:strVal val="visible"/>
                                      </p:to>
                                    </p:set>
                                    <p:anim calcmode="lin" valueType="num">
                                      <p:cBhvr additive="base">
                                        <p:cTn id="49" dur="500" fill="hold"/>
                                        <p:tgtEl>
                                          <p:spTgt spid="238600"/>
                                        </p:tgtEl>
                                        <p:attrNameLst>
                                          <p:attrName>ppt_x</p:attrName>
                                        </p:attrNameLst>
                                      </p:cBhvr>
                                      <p:tavLst>
                                        <p:tav tm="0">
                                          <p:val>
                                            <p:strVal val="0-#ppt_w/2"/>
                                          </p:val>
                                        </p:tav>
                                        <p:tav tm="100000">
                                          <p:val>
                                            <p:strVal val="#ppt_x"/>
                                          </p:val>
                                        </p:tav>
                                      </p:tavLst>
                                    </p:anim>
                                    <p:anim calcmode="lin" valueType="num">
                                      <p:cBhvr additive="base">
                                        <p:cTn id="50" dur="500" fill="hold"/>
                                        <p:tgtEl>
                                          <p:spTgt spid="238600"/>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38601"/>
                                        </p:tgtEl>
                                        <p:attrNameLst>
                                          <p:attrName>style.visibility</p:attrName>
                                        </p:attrNameLst>
                                      </p:cBhvr>
                                      <p:to>
                                        <p:strVal val="visible"/>
                                      </p:to>
                                    </p:set>
                                    <p:anim calcmode="lin" valueType="num">
                                      <p:cBhvr additive="base">
                                        <p:cTn id="55" dur="500" fill="hold"/>
                                        <p:tgtEl>
                                          <p:spTgt spid="238601"/>
                                        </p:tgtEl>
                                        <p:attrNameLst>
                                          <p:attrName>ppt_x</p:attrName>
                                        </p:attrNameLst>
                                      </p:cBhvr>
                                      <p:tavLst>
                                        <p:tav tm="0">
                                          <p:val>
                                            <p:strVal val="0-#ppt_w/2"/>
                                          </p:val>
                                        </p:tav>
                                        <p:tav tm="100000">
                                          <p:val>
                                            <p:strVal val="#ppt_x"/>
                                          </p:val>
                                        </p:tav>
                                      </p:tavLst>
                                    </p:anim>
                                    <p:anim calcmode="lin" valueType="num">
                                      <p:cBhvr additive="base">
                                        <p:cTn id="56" dur="500" fill="hold"/>
                                        <p:tgtEl>
                                          <p:spTgt spid="238601"/>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38602"/>
                                        </p:tgtEl>
                                        <p:attrNameLst>
                                          <p:attrName>style.visibility</p:attrName>
                                        </p:attrNameLst>
                                      </p:cBhvr>
                                      <p:to>
                                        <p:strVal val="visible"/>
                                      </p:to>
                                    </p:set>
                                    <p:anim calcmode="lin" valueType="num">
                                      <p:cBhvr additive="base">
                                        <p:cTn id="61" dur="500" fill="hold"/>
                                        <p:tgtEl>
                                          <p:spTgt spid="238602"/>
                                        </p:tgtEl>
                                        <p:attrNameLst>
                                          <p:attrName>ppt_x</p:attrName>
                                        </p:attrNameLst>
                                      </p:cBhvr>
                                      <p:tavLst>
                                        <p:tav tm="0">
                                          <p:val>
                                            <p:strVal val="0-#ppt_w/2"/>
                                          </p:val>
                                        </p:tav>
                                        <p:tav tm="100000">
                                          <p:val>
                                            <p:strVal val="#ppt_x"/>
                                          </p:val>
                                        </p:tav>
                                      </p:tavLst>
                                    </p:anim>
                                    <p:anim calcmode="lin" valueType="num">
                                      <p:cBhvr additive="base">
                                        <p:cTn id="62" dur="500" fill="hold"/>
                                        <p:tgtEl>
                                          <p:spTgt spid="238602"/>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238607"/>
                                        </p:tgtEl>
                                        <p:attrNameLst>
                                          <p:attrName>style.visibility</p:attrName>
                                        </p:attrNameLst>
                                      </p:cBhvr>
                                      <p:to>
                                        <p:strVal val="visible"/>
                                      </p:to>
                                    </p:set>
                                    <p:anim calcmode="lin" valueType="num">
                                      <p:cBhvr additive="base">
                                        <p:cTn id="67" dur="500" fill="hold"/>
                                        <p:tgtEl>
                                          <p:spTgt spid="238607"/>
                                        </p:tgtEl>
                                        <p:attrNameLst>
                                          <p:attrName>ppt_x</p:attrName>
                                        </p:attrNameLst>
                                      </p:cBhvr>
                                      <p:tavLst>
                                        <p:tav tm="0">
                                          <p:val>
                                            <p:strVal val="0-#ppt_w/2"/>
                                          </p:val>
                                        </p:tav>
                                        <p:tav tm="100000">
                                          <p:val>
                                            <p:strVal val="#ppt_x"/>
                                          </p:val>
                                        </p:tav>
                                      </p:tavLst>
                                    </p:anim>
                                    <p:anim calcmode="lin" valueType="num">
                                      <p:cBhvr additive="base">
                                        <p:cTn id="68" dur="500" fill="hold"/>
                                        <p:tgtEl>
                                          <p:spTgt spid="238607"/>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38605"/>
                                        </p:tgtEl>
                                        <p:attrNameLst>
                                          <p:attrName>style.visibility</p:attrName>
                                        </p:attrNameLst>
                                      </p:cBhvr>
                                      <p:to>
                                        <p:strVal val="visible"/>
                                      </p:to>
                                    </p:set>
                                    <p:anim calcmode="lin" valueType="num">
                                      <p:cBhvr additive="base">
                                        <p:cTn id="73" dur="500" fill="hold"/>
                                        <p:tgtEl>
                                          <p:spTgt spid="238605"/>
                                        </p:tgtEl>
                                        <p:attrNameLst>
                                          <p:attrName>ppt_x</p:attrName>
                                        </p:attrNameLst>
                                      </p:cBhvr>
                                      <p:tavLst>
                                        <p:tav tm="0">
                                          <p:val>
                                            <p:strVal val="0-#ppt_w/2"/>
                                          </p:val>
                                        </p:tav>
                                        <p:tav tm="100000">
                                          <p:val>
                                            <p:strVal val="#ppt_x"/>
                                          </p:val>
                                        </p:tav>
                                      </p:tavLst>
                                    </p:anim>
                                    <p:anim calcmode="lin" valueType="num">
                                      <p:cBhvr additive="base">
                                        <p:cTn id="74" dur="500" fill="hold"/>
                                        <p:tgtEl>
                                          <p:spTgt spid="238605"/>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38628"/>
                                        </p:tgtEl>
                                        <p:attrNameLst>
                                          <p:attrName>style.visibility</p:attrName>
                                        </p:attrNameLst>
                                      </p:cBhvr>
                                      <p:to>
                                        <p:strVal val="visible"/>
                                      </p:to>
                                    </p:set>
                                    <p:anim calcmode="lin" valueType="num">
                                      <p:cBhvr additive="base">
                                        <p:cTn id="79" dur="500" fill="hold"/>
                                        <p:tgtEl>
                                          <p:spTgt spid="238628"/>
                                        </p:tgtEl>
                                        <p:attrNameLst>
                                          <p:attrName>ppt_x</p:attrName>
                                        </p:attrNameLst>
                                      </p:cBhvr>
                                      <p:tavLst>
                                        <p:tav tm="0">
                                          <p:val>
                                            <p:strVal val="0-#ppt_w/2"/>
                                          </p:val>
                                        </p:tav>
                                        <p:tav tm="100000">
                                          <p:val>
                                            <p:strVal val="#ppt_x"/>
                                          </p:val>
                                        </p:tav>
                                      </p:tavLst>
                                    </p:anim>
                                    <p:anim calcmode="lin" valueType="num">
                                      <p:cBhvr additive="base">
                                        <p:cTn id="80" dur="500" fill="hold"/>
                                        <p:tgtEl>
                                          <p:spTgt spid="238628"/>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238606"/>
                                        </p:tgtEl>
                                        <p:attrNameLst>
                                          <p:attrName>style.visibility</p:attrName>
                                        </p:attrNameLst>
                                      </p:cBhvr>
                                      <p:to>
                                        <p:strVal val="visible"/>
                                      </p:to>
                                    </p:set>
                                    <p:anim calcmode="lin" valueType="num">
                                      <p:cBhvr additive="base">
                                        <p:cTn id="85" dur="500" fill="hold"/>
                                        <p:tgtEl>
                                          <p:spTgt spid="238606"/>
                                        </p:tgtEl>
                                        <p:attrNameLst>
                                          <p:attrName>ppt_x</p:attrName>
                                        </p:attrNameLst>
                                      </p:cBhvr>
                                      <p:tavLst>
                                        <p:tav tm="0">
                                          <p:val>
                                            <p:strVal val="0-#ppt_w/2"/>
                                          </p:val>
                                        </p:tav>
                                        <p:tav tm="100000">
                                          <p:val>
                                            <p:strVal val="#ppt_x"/>
                                          </p:val>
                                        </p:tav>
                                      </p:tavLst>
                                    </p:anim>
                                    <p:anim calcmode="lin" valueType="num">
                                      <p:cBhvr additive="base">
                                        <p:cTn id="86" dur="500" fill="hold"/>
                                        <p:tgtEl>
                                          <p:spTgt spid="238606"/>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nodeType="clickEffect">
                                  <p:stCondLst>
                                    <p:cond delay="0"/>
                                  </p:stCondLst>
                                  <p:childTnLst>
                                    <p:set>
                                      <p:cBhvr>
                                        <p:cTn id="90" dur="1" fill="hold">
                                          <p:stCondLst>
                                            <p:cond delay="0"/>
                                          </p:stCondLst>
                                        </p:cTn>
                                        <p:tgtEl>
                                          <p:spTgt spid="238610"/>
                                        </p:tgtEl>
                                        <p:attrNameLst>
                                          <p:attrName>style.visibility</p:attrName>
                                        </p:attrNameLst>
                                      </p:cBhvr>
                                      <p:to>
                                        <p:strVal val="visible"/>
                                      </p:to>
                                    </p:set>
                                    <p:anim calcmode="lin" valueType="num">
                                      <p:cBhvr additive="base">
                                        <p:cTn id="91" dur="500" fill="hold"/>
                                        <p:tgtEl>
                                          <p:spTgt spid="238610"/>
                                        </p:tgtEl>
                                        <p:attrNameLst>
                                          <p:attrName>ppt_x</p:attrName>
                                        </p:attrNameLst>
                                      </p:cBhvr>
                                      <p:tavLst>
                                        <p:tav tm="0">
                                          <p:val>
                                            <p:strVal val="0-#ppt_w/2"/>
                                          </p:val>
                                        </p:tav>
                                        <p:tav tm="100000">
                                          <p:val>
                                            <p:strVal val="#ppt_x"/>
                                          </p:val>
                                        </p:tav>
                                      </p:tavLst>
                                    </p:anim>
                                    <p:anim calcmode="lin" valueType="num">
                                      <p:cBhvr additive="base">
                                        <p:cTn id="92" dur="500" fill="hold"/>
                                        <p:tgtEl>
                                          <p:spTgt spid="238610"/>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238609"/>
                                        </p:tgtEl>
                                        <p:attrNameLst>
                                          <p:attrName>style.visibility</p:attrName>
                                        </p:attrNameLst>
                                      </p:cBhvr>
                                      <p:to>
                                        <p:strVal val="visible"/>
                                      </p:to>
                                    </p:set>
                                    <p:anim calcmode="lin" valueType="num">
                                      <p:cBhvr additive="base">
                                        <p:cTn id="97" dur="500" fill="hold"/>
                                        <p:tgtEl>
                                          <p:spTgt spid="238609"/>
                                        </p:tgtEl>
                                        <p:attrNameLst>
                                          <p:attrName>ppt_x</p:attrName>
                                        </p:attrNameLst>
                                      </p:cBhvr>
                                      <p:tavLst>
                                        <p:tav tm="0">
                                          <p:val>
                                            <p:strVal val="0-#ppt_w/2"/>
                                          </p:val>
                                        </p:tav>
                                        <p:tav tm="100000">
                                          <p:val>
                                            <p:strVal val="#ppt_x"/>
                                          </p:val>
                                        </p:tav>
                                      </p:tavLst>
                                    </p:anim>
                                    <p:anim calcmode="lin" valueType="num">
                                      <p:cBhvr additive="base">
                                        <p:cTn id="98" dur="500" fill="hold"/>
                                        <p:tgtEl>
                                          <p:spTgt spid="238609"/>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238619"/>
                                        </p:tgtEl>
                                        <p:attrNameLst>
                                          <p:attrName>style.visibility</p:attrName>
                                        </p:attrNameLst>
                                      </p:cBhvr>
                                      <p:to>
                                        <p:strVal val="visible"/>
                                      </p:to>
                                    </p:set>
                                    <p:anim calcmode="lin" valueType="num">
                                      <p:cBhvr additive="base">
                                        <p:cTn id="103" dur="500" fill="hold"/>
                                        <p:tgtEl>
                                          <p:spTgt spid="238619"/>
                                        </p:tgtEl>
                                        <p:attrNameLst>
                                          <p:attrName>ppt_x</p:attrName>
                                        </p:attrNameLst>
                                      </p:cBhvr>
                                      <p:tavLst>
                                        <p:tav tm="0">
                                          <p:val>
                                            <p:strVal val="0-#ppt_w/2"/>
                                          </p:val>
                                        </p:tav>
                                        <p:tav tm="100000">
                                          <p:val>
                                            <p:strVal val="#ppt_x"/>
                                          </p:val>
                                        </p:tav>
                                      </p:tavLst>
                                    </p:anim>
                                    <p:anim calcmode="lin" valueType="num">
                                      <p:cBhvr additive="base">
                                        <p:cTn id="104" dur="500" fill="hold"/>
                                        <p:tgtEl>
                                          <p:spTgt spid="238619"/>
                                        </p:tgtEl>
                                        <p:attrNameLst>
                                          <p:attrName>ppt_y</p:attrName>
                                        </p:attrNameLst>
                                      </p:cBhvr>
                                      <p:tavLst>
                                        <p:tav tm="0">
                                          <p:val>
                                            <p:strVal val="#ppt_y"/>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238620"/>
                                        </p:tgtEl>
                                        <p:attrNameLst>
                                          <p:attrName>style.visibility</p:attrName>
                                        </p:attrNameLst>
                                      </p:cBhvr>
                                      <p:to>
                                        <p:strVal val="visible"/>
                                      </p:to>
                                    </p:set>
                                    <p:anim calcmode="lin" valueType="num">
                                      <p:cBhvr additive="base">
                                        <p:cTn id="109" dur="500" fill="hold"/>
                                        <p:tgtEl>
                                          <p:spTgt spid="238620"/>
                                        </p:tgtEl>
                                        <p:attrNameLst>
                                          <p:attrName>ppt_x</p:attrName>
                                        </p:attrNameLst>
                                      </p:cBhvr>
                                      <p:tavLst>
                                        <p:tav tm="0">
                                          <p:val>
                                            <p:strVal val="0-#ppt_w/2"/>
                                          </p:val>
                                        </p:tav>
                                        <p:tav tm="100000">
                                          <p:val>
                                            <p:strVal val="#ppt_x"/>
                                          </p:val>
                                        </p:tav>
                                      </p:tavLst>
                                    </p:anim>
                                    <p:anim calcmode="lin" valueType="num">
                                      <p:cBhvr additive="base">
                                        <p:cTn id="110" dur="500" fill="hold"/>
                                        <p:tgtEl>
                                          <p:spTgt spid="238620"/>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8" fill="hold" nodeType="clickEffect">
                                  <p:stCondLst>
                                    <p:cond delay="0"/>
                                  </p:stCondLst>
                                  <p:childTnLst>
                                    <p:set>
                                      <p:cBhvr>
                                        <p:cTn id="114" dur="1" fill="hold">
                                          <p:stCondLst>
                                            <p:cond delay="0"/>
                                          </p:stCondLst>
                                        </p:cTn>
                                        <p:tgtEl>
                                          <p:spTgt spid="238613"/>
                                        </p:tgtEl>
                                        <p:attrNameLst>
                                          <p:attrName>style.visibility</p:attrName>
                                        </p:attrNameLst>
                                      </p:cBhvr>
                                      <p:to>
                                        <p:strVal val="visible"/>
                                      </p:to>
                                    </p:set>
                                    <p:anim calcmode="lin" valueType="num">
                                      <p:cBhvr additive="base">
                                        <p:cTn id="115" dur="500" fill="hold"/>
                                        <p:tgtEl>
                                          <p:spTgt spid="238613"/>
                                        </p:tgtEl>
                                        <p:attrNameLst>
                                          <p:attrName>ppt_x</p:attrName>
                                        </p:attrNameLst>
                                      </p:cBhvr>
                                      <p:tavLst>
                                        <p:tav tm="0">
                                          <p:val>
                                            <p:strVal val="0-#ppt_w/2"/>
                                          </p:val>
                                        </p:tav>
                                        <p:tav tm="100000">
                                          <p:val>
                                            <p:strVal val="#ppt_x"/>
                                          </p:val>
                                        </p:tav>
                                      </p:tavLst>
                                    </p:anim>
                                    <p:anim calcmode="lin" valueType="num">
                                      <p:cBhvr additive="base">
                                        <p:cTn id="116" dur="500" fill="hold"/>
                                        <p:tgtEl>
                                          <p:spTgt spid="238613"/>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238630"/>
                                        </p:tgtEl>
                                        <p:attrNameLst>
                                          <p:attrName>style.visibility</p:attrName>
                                        </p:attrNameLst>
                                      </p:cBhvr>
                                      <p:to>
                                        <p:strVal val="visible"/>
                                      </p:to>
                                    </p:set>
                                    <p:anim calcmode="lin" valueType="num">
                                      <p:cBhvr additive="base">
                                        <p:cTn id="121" dur="500" fill="hold"/>
                                        <p:tgtEl>
                                          <p:spTgt spid="238630"/>
                                        </p:tgtEl>
                                        <p:attrNameLst>
                                          <p:attrName>ppt_x</p:attrName>
                                        </p:attrNameLst>
                                      </p:cBhvr>
                                      <p:tavLst>
                                        <p:tav tm="0">
                                          <p:val>
                                            <p:strVal val="0-#ppt_w/2"/>
                                          </p:val>
                                        </p:tav>
                                        <p:tav tm="100000">
                                          <p:val>
                                            <p:strVal val="#ppt_x"/>
                                          </p:val>
                                        </p:tav>
                                      </p:tavLst>
                                    </p:anim>
                                    <p:anim calcmode="lin" valueType="num">
                                      <p:cBhvr additive="base">
                                        <p:cTn id="122" dur="500" fill="hold"/>
                                        <p:tgtEl>
                                          <p:spTgt spid="238630"/>
                                        </p:tgtEl>
                                        <p:attrNameLst>
                                          <p:attrName>ppt_y</p:attrName>
                                        </p:attrNameLst>
                                      </p:cBhvr>
                                      <p:tavLst>
                                        <p:tav tm="0">
                                          <p:val>
                                            <p:strVal val="#ppt_y"/>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238611"/>
                                        </p:tgtEl>
                                        <p:attrNameLst>
                                          <p:attrName>style.visibility</p:attrName>
                                        </p:attrNameLst>
                                      </p:cBhvr>
                                      <p:to>
                                        <p:strVal val="visible"/>
                                      </p:to>
                                    </p:set>
                                    <p:anim calcmode="lin" valueType="num">
                                      <p:cBhvr additive="base">
                                        <p:cTn id="127" dur="500" fill="hold"/>
                                        <p:tgtEl>
                                          <p:spTgt spid="238611"/>
                                        </p:tgtEl>
                                        <p:attrNameLst>
                                          <p:attrName>ppt_x</p:attrName>
                                        </p:attrNameLst>
                                      </p:cBhvr>
                                      <p:tavLst>
                                        <p:tav tm="0">
                                          <p:val>
                                            <p:strVal val="0-#ppt_w/2"/>
                                          </p:val>
                                        </p:tav>
                                        <p:tav tm="100000">
                                          <p:val>
                                            <p:strVal val="#ppt_x"/>
                                          </p:val>
                                        </p:tav>
                                      </p:tavLst>
                                    </p:anim>
                                    <p:anim calcmode="lin" valueType="num">
                                      <p:cBhvr additive="base">
                                        <p:cTn id="128" dur="500" fill="hold"/>
                                        <p:tgtEl>
                                          <p:spTgt spid="238611"/>
                                        </p:tgtEl>
                                        <p:attrNameLst>
                                          <p:attrName>ppt_y</p:attrName>
                                        </p:attrNameLst>
                                      </p:cBhvr>
                                      <p:tavLst>
                                        <p:tav tm="0">
                                          <p:val>
                                            <p:strVal val="#ppt_y"/>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8" fill="hold" grpId="0" nodeType="clickEffect">
                                  <p:stCondLst>
                                    <p:cond delay="0"/>
                                  </p:stCondLst>
                                  <p:childTnLst>
                                    <p:set>
                                      <p:cBhvr>
                                        <p:cTn id="132" dur="1" fill="hold">
                                          <p:stCondLst>
                                            <p:cond delay="0"/>
                                          </p:stCondLst>
                                        </p:cTn>
                                        <p:tgtEl>
                                          <p:spTgt spid="238612"/>
                                        </p:tgtEl>
                                        <p:attrNameLst>
                                          <p:attrName>style.visibility</p:attrName>
                                        </p:attrNameLst>
                                      </p:cBhvr>
                                      <p:to>
                                        <p:strVal val="visible"/>
                                      </p:to>
                                    </p:set>
                                    <p:anim calcmode="lin" valueType="num">
                                      <p:cBhvr additive="base">
                                        <p:cTn id="133" dur="500" fill="hold"/>
                                        <p:tgtEl>
                                          <p:spTgt spid="238612"/>
                                        </p:tgtEl>
                                        <p:attrNameLst>
                                          <p:attrName>ppt_x</p:attrName>
                                        </p:attrNameLst>
                                      </p:cBhvr>
                                      <p:tavLst>
                                        <p:tav tm="0">
                                          <p:val>
                                            <p:strVal val="0-#ppt_w/2"/>
                                          </p:val>
                                        </p:tav>
                                        <p:tav tm="100000">
                                          <p:val>
                                            <p:strVal val="#ppt_x"/>
                                          </p:val>
                                        </p:tav>
                                      </p:tavLst>
                                    </p:anim>
                                    <p:anim calcmode="lin" valueType="num">
                                      <p:cBhvr additive="base">
                                        <p:cTn id="134" dur="500" fill="hold"/>
                                        <p:tgtEl>
                                          <p:spTgt spid="238612"/>
                                        </p:tgtEl>
                                        <p:attrNameLst>
                                          <p:attrName>ppt_y</p:attrName>
                                        </p:attrNameLst>
                                      </p:cBhvr>
                                      <p:tavLst>
                                        <p:tav tm="0">
                                          <p:val>
                                            <p:strVal val="#ppt_y"/>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38622"/>
                                        </p:tgtEl>
                                        <p:attrNameLst>
                                          <p:attrName>style.visibility</p:attrName>
                                        </p:attrNameLst>
                                      </p:cBhvr>
                                      <p:to>
                                        <p:strVal val="visible"/>
                                      </p:to>
                                    </p:set>
                                    <p:anim calcmode="lin" valueType="num">
                                      <p:cBhvr additive="base">
                                        <p:cTn id="139" dur="500" fill="hold"/>
                                        <p:tgtEl>
                                          <p:spTgt spid="238622"/>
                                        </p:tgtEl>
                                        <p:attrNameLst>
                                          <p:attrName>ppt_x</p:attrName>
                                        </p:attrNameLst>
                                      </p:cBhvr>
                                      <p:tavLst>
                                        <p:tav tm="0">
                                          <p:val>
                                            <p:strVal val="#ppt_x"/>
                                          </p:val>
                                        </p:tav>
                                        <p:tav tm="100000">
                                          <p:val>
                                            <p:strVal val="#ppt_x"/>
                                          </p:val>
                                        </p:tav>
                                      </p:tavLst>
                                    </p:anim>
                                    <p:anim calcmode="lin" valueType="num">
                                      <p:cBhvr additive="base">
                                        <p:cTn id="140" dur="500" fill="hold"/>
                                        <p:tgtEl>
                                          <p:spTgt spid="238622"/>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nodeType="clickEffect">
                                  <p:stCondLst>
                                    <p:cond delay="0"/>
                                  </p:stCondLst>
                                  <p:childTnLst>
                                    <p:set>
                                      <p:cBhvr>
                                        <p:cTn id="144" dur="1" fill="hold">
                                          <p:stCondLst>
                                            <p:cond delay="0"/>
                                          </p:stCondLst>
                                        </p:cTn>
                                        <p:tgtEl>
                                          <p:spTgt spid="238623"/>
                                        </p:tgtEl>
                                        <p:attrNameLst>
                                          <p:attrName>style.visibility</p:attrName>
                                        </p:attrNameLst>
                                      </p:cBhvr>
                                      <p:to>
                                        <p:strVal val="visible"/>
                                      </p:to>
                                    </p:set>
                                    <p:anim calcmode="lin" valueType="num">
                                      <p:cBhvr additive="base">
                                        <p:cTn id="145" dur="500" fill="hold"/>
                                        <p:tgtEl>
                                          <p:spTgt spid="238623"/>
                                        </p:tgtEl>
                                        <p:attrNameLst>
                                          <p:attrName>ppt_x</p:attrName>
                                        </p:attrNameLst>
                                      </p:cBhvr>
                                      <p:tavLst>
                                        <p:tav tm="0">
                                          <p:val>
                                            <p:strVal val="#ppt_x"/>
                                          </p:val>
                                        </p:tav>
                                        <p:tav tm="100000">
                                          <p:val>
                                            <p:strVal val="#ppt_x"/>
                                          </p:val>
                                        </p:tav>
                                      </p:tavLst>
                                    </p:anim>
                                    <p:anim calcmode="lin" valueType="num">
                                      <p:cBhvr additive="base">
                                        <p:cTn id="146" dur="500" fill="hold"/>
                                        <p:tgtEl>
                                          <p:spTgt spid="238623"/>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8" fill="hold" nodeType="clickEffect">
                                  <p:stCondLst>
                                    <p:cond delay="0"/>
                                  </p:stCondLst>
                                  <p:childTnLst>
                                    <p:set>
                                      <p:cBhvr>
                                        <p:cTn id="150" dur="1" fill="hold">
                                          <p:stCondLst>
                                            <p:cond delay="0"/>
                                          </p:stCondLst>
                                        </p:cTn>
                                        <p:tgtEl>
                                          <p:spTgt spid="238615"/>
                                        </p:tgtEl>
                                        <p:attrNameLst>
                                          <p:attrName>style.visibility</p:attrName>
                                        </p:attrNameLst>
                                      </p:cBhvr>
                                      <p:to>
                                        <p:strVal val="visible"/>
                                      </p:to>
                                    </p:set>
                                    <p:anim calcmode="lin" valueType="num">
                                      <p:cBhvr additive="base">
                                        <p:cTn id="151" dur="500" fill="hold"/>
                                        <p:tgtEl>
                                          <p:spTgt spid="238615"/>
                                        </p:tgtEl>
                                        <p:attrNameLst>
                                          <p:attrName>ppt_x</p:attrName>
                                        </p:attrNameLst>
                                      </p:cBhvr>
                                      <p:tavLst>
                                        <p:tav tm="0">
                                          <p:val>
                                            <p:strVal val="0-#ppt_w/2"/>
                                          </p:val>
                                        </p:tav>
                                        <p:tav tm="100000">
                                          <p:val>
                                            <p:strVal val="#ppt_x"/>
                                          </p:val>
                                        </p:tav>
                                      </p:tavLst>
                                    </p:anim>
                                    <p:anim calcmode="lin" valueType="num">
                                      <p:cBhvr additive="base">
                                        <p:cTn id="152" dur="500" fill="hold"/>
                                        <p:tgtEl>
                                          <p:spTgt spid="238615"/>
                                        </p:tgtEl>
                                        <p:attrNameLst>
                                          <p:attrName>ppt_y</p:attrName>
                                        </p:attrNameLst>
                                      </p:cBhvr>
                                      <p:tavLst>
                                        <p:tav tm="0">
                                          <p:val>
                                            <p:strVal val="#ppt_y"/>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8" fill="hold" grpId="0" nodeType="clickEffect">
                                  <p:stCondLst>
                                    <p:cond delay="0"/>
                                  </p:stCondLst>
                                  <p:childTnLst>
                                    <p:set>
                                      <p:cBhvr>
                                        <p:cTn id="156" dur="1" fill="hold">
                                          <p:stCondLst>
                                            <p:cond delay="0"/>
                                          </p:stCondLst>
                                        </p:cTn>
                                        <p:tgtEl>
                                          <p:spTgt spid="238614"/>
                                        </p:tgtEl>
                                        <p:attrNameLst>
                                          <p:attrName>style.visibility</p:attrName>
                                        </p:attrNameLst>
                                      </p:cBhvr>
                                      <p:to>
                                        <p:strVal val="visible"/>
                                      </p:to>
                                    </p:set>
                                    <p:anim calcmode="lin" valueType="num">
                                      <p:cBhvr additive="base">
                                        <p:cTn id="157" dur="500" fill="hold"/>
                                        <p:tgtEl>
                                          <p:spTgt spid="238614"/>
                                        </p:tgtEl>
                                        <p:attrNameLst>
                                          <p:attrName>ppt_x</p:attrName>
                                        </p:attrNameLst>
                                      </p:cBhvr>
                                      <p:tavLst>
                                        <p:tav tm="0">
                                          <p:val>
                                            <p:strVal val="0-#ppt_w/2"/>
                                          </p:val>
                                        </p:tav>
                                        <p:tav tm="100000">
                                          <p:val>
                                            <p:strVal val="#ppt_x"/>
                                          </p:val>
                                        </p:tav>
                                      </p:tavLst>
                                    </p:anim>
                                    <p:anim calcmode="lin" valueType="num">
                                      <p:cBhvr additive="base">
                                        <p:cTn id="158" dur="500" fill="hold"/>
                                        <p:tgtEl>
                                          <p:spTgt spid="238614"/>
                                        </p:tgtEl>
                                        <p:attrNameLst>
                                          <p:attrName>ppt_y</p:attrName>
                                        </p:attrNameLst>
                                      </p:cBhvr>
                                      <p:tavLst>
                                        <p:tav tm="0">
                                          <p:val>
                                            <p:strVal val="#ppt_y"/>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ntr" presetSubtype="8" fill="hold" nodeType="clickEffect">
                                  <p:stCondLst>
                                    <p:cond delay="0"/>
                                  </p:stCondLst>
                                  <p:childTnLst>
                                    <p:set>
                                      <p:cBhvr>
                                        <p:cTn id="162" dur="1" fill="hold">
                                          <p:stCondLst>
                                            <p:cond delay="0"/>
                                          </p:stCondLst>
                                        </p:cTn>
                                        <p:tgtEl>
                                          <p:spTgt spid="238618"/>
                                        </p:tgtEl>
                                        <p:attrNameLst>
                                          <p:attrName>style.visibility</p:attrName>
                                        </p:attrNameLst>
                                      </p:cBhvr>
                                      <p:to>
                                        <p:strVal val="visible"/>
                                      </p:to>
                                    </p:set>
                                    <p:anim calcmode="lin" valueType="num">
                                      <p:cBhvr additive="base">
                                        <p:cTn id="163" dur="500" fill="hold"/>
                                        <p:tgtEl>
                                          <p:spTgt spid="238618"/>
                                        </p:tgtEl>
                                        <p:attrNameLst>
                                          <p:attrName>ppt_x</p:attrName>
                                        </p:attrNameLst>
                                      </p:cBhvr>
                                      <p:tavLst>
                                        <p:tav tm="0">
                                          <p:val>
                                            <p:strVal val="0-#ppt_w/2"/>
                                          </p:val>
                                        </p:tav>
                                        <p:tav tm="100000">
                                          <p:val>
                                            <p:strVal val="#ppt_x"/>
                                          </p:val>
                                        </p:tav>
                                      </p:tavLst>
                                    </p:anim>
                                    <p:anim calcmode="lin" valueType="num">
                                      <p:cBhvr additive="base">
                                        <p:cTn id="164" dur="500" fill="hold"/>
                                        <p:tgtEl>
                                          <p:spTgt spid="238618"/>
                                        </p:tgtEl>
                                        <p:attrNameLst>
                                          <p:attrName>ppt_y</p:attrName>
                                        </p:attrNameLst>
                                      </p:cBhvr>
                                      <p:tavLst>
                                        <p:tav tm="0">
                                          <p:val>
                                            <p:strVal val="#ppt_y"/>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ntr" presetSubtype="8" fill="hold" grpId="0" nodeType="clickEffect">
                                  <p:stCondLst>
                                    <p:cond delay="0"/>
                                  </p:stCondLst>
                                  <p:childTnLst>
                                    <p:set>
                                      <p:cBhvr>
                                        <p:cTn id="168" dur="1" fill="hold">
                                          <p:stCondLst>
                                            <p:cond delay="0"/>
                                          </p:stCondLst>
                                        </p:cTn>
                                        <p:tgtEl>
                                          <p:spTgt spid="238616"/>
                                        </p:tgtEl>
                                        <p:attrNameLst>
                                          <p:attrName>style.visibility</p:attrName>
                                        </p:attrNameLst>
                                      </p:cBhvr>
                                      <p:to>
                                        <p:strVal val="visible"/>
                                      </p:to>
                                    </p:set>
                                    <p:anim calcmode="lin" valueType="num">
                                      <p:cBhvr additive="base">
                                        <p:cTn id="169" dur="500" fill="hold"/>
                                        <p:tgtEl>
                                          <p:spTgt spid="238616"/>
                                        </p:tgtEl>
                                        <p:attrNameLst>
                                          <p:attrName>ppt_x</p:attrName>
                                        </p:attrNameLst>
                                      </p:cBhvr>
                                      <p:tavLst>
                                        <p:tav tm="0">
                                          <p:val>
                                            <p:strVal val="0-#ppt_w/2"/>
                                          </p:val>
                                        </p:tav>
                                        <p:tav tm="100000">
                                          <p:val>
                                            <p:strVal val="#ppt_x"/>
                                          </p:val>
                                        </p:tav>
                                      </p:tavLst>
                                    </p:anim>
                                    <p:anim calcmode="lin" valueType="num">
                                      <p:cBhvr additive="base">
                                        <p:cTn id="170" dur="500" fill="hold"/>
                                        <p:tgtEl>
                                          <p:spTgt spid="238616"/>
                                        </p:tgtEl>
                                        <p:attrNameLst>
                                          <p:attrName>ppt_y</p:attrName>
                                        </p:attrNameLst>
                                      </p:cBhvr>
                                      <p:tavLst>
                                        <p:tav tm="0">
                                          <p:val>
                                            <p:strVal val="#ppt_y"/>
                                          </p:val>
                                        </p:tav>
                                        <p:tav tm="100000">
                                          <p:val>
                                            <p:strVal val="#ppt_y"/>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8" fill="hold" grpId="0" nodeType="clickEffect">
                                  <p:stCondLst>
                                    <p:cond delay="0"/>
                                  </p:stCondLst>
                                  <p:childTnLst>
                                    <p:set>
                                      <p:cBhvr>
                                        <p:cTn id="174" dur="1" fill="hold">
                                          <p:stCondLst>
                                            <p:cond delay="0"/>
                                          </p:stCondLst>
                                        </p:cTn>
                                        <p:tgtEl>
                                          <p:spTgt spid="238617"/>
                                        </p:tgtEl>
                                        <p:attrNameLst>
                                          <p:attrName>style.visibility</p:attrName>
                                        </p:attrNameLst>
                                      </p:cBhvr>
                                      <p:to>
                                        <p:strVal val="visible"/>
                                      </p:to>
                                    </p:set>
                                    <p:anim calcmode="lin" valueType="num">
                                      <p:cBhvr additive="base">
                                        <p:cTn id="175" dur="500" fill="hold"/>
                                        <p:tgtEl>
                                          <p:spTgt spid="238617"/>
                                        </p:tgtEl>
                                        <p:attrNameLst>
                                          <p:attrName>ppt_x</p:attrName>
                                        </p:attrNameLst>
                                      </p:cBhvr>
                                      <p:tavLst>
                                        <p:tav tm="0">
                                          <p:val>
                                            <p:strVal val="0-#ppt_w/2"/>
                                          </p:val>
                                        </p:tav>
                                        <p:tav tm="100000">
                                          <p:val>
                                            <p:strVal val="#ppt_x"/>
                                          </p:val>
                                        </p:tav>
                                      </p:tavLst>
                                    </p:anim>
                                    <p:anim calcmode="lin" valueType="num">
                                      <p:cBhvr additive="base">
                                        <p:cTn id="176" dur="500" fill="hold"/>
                                        <p:tgtEl>
                                          <p:spTgt spid="238617"/>
                                        </p:tgtEl>
                                        <p:attrNameLst>
                                          <p:attrName>ppt_y</p:attrName>
                                        </p:attrNameLst>
                                      </p:cBhvr>
                                      <p:tavLst>
                                        <p:tav tm="0">
                                          <p:val>
                                            <p:strVal val="#ppt_y"/>
                                          </p:val>
                                        </p:tav>
                                        <p:tav tm="100000">
                                          <p:val>
                                            <p:strVal val="#ppt_y"/>
                                          </p:val>
                                        </p:tav>
                                      </p:tavLst>
                                    </p:anim>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 presetClass="entr" presetSubtype="4" fill="hold" nodeType="clickEffect">
                                  <p:stCondLst>
                                    <p:cond delay="0"/>
                                  </p:stCondLst>
                                  <p:childTnLst>
                                    <p:set>
                                      <p:cBhvr>
                                        <p:cTn id="180" dur="1" fill="hold">
                                          <p:stCondLst>
                                            <p:cond delay="0"/>
                                          </p:stCondLst>
                                        </p:cTn>
                                        <p:tgtEl>
                                          <p:spTgt spid="238624"/>
                                        </p:tgtEl>
                                        <p:attrNameLst>
                                          <p:attrName>style.visibility</p:attrName>
                                        </p:attrNameLst>
                                      </p:cBhvr>
                                      <p:to>
                                        <p:strVal val="visible"/>
                                      </p:to>
                                    </p:set>
                                    <p:anim calcmode="lin" valueType="num">
                                      <p:cBhvr additive="base">
                                        <p:cTn id="181" dur="500" fill="hold"/>
                                        <p:tgtEl>
                                          <p:spTgt spid="238624"/>
                                        </p:tgtEl>
                                        <p:attrNameLst>
                                          <p:attrName>ppt_x</p:attrName>
                                        </p:attrNameLst>
                                      </p:cBhvr>
                                      <p:tavLst>
                                        <p:tav tm="0">
                                          <p:val>
                                            <p:strVal val="#ppt_x"/>
                                          </p:val>
                                        </p:tav>
                                        <p:tav tm="100000">
                                          <p:val>
                                            <p:strVal val="#ppt_x"/>
                                          </p:val>
                                        </p:tav>
                                      </p:tavLst>
                                    </p:anim>
                                    <p:anim calcmode="lin" valueType="num">
                                      <p:cBhvr additive="base">
                                        <p:cTn id="182" dur="500" fill="hold"/>
                                        <p:tgtEl>
                                          <p:spTgt spid="238624"/>
                                        </p:tgtEl>
                                        <p:attrNameLst>
                                          <p:attrName>ppt_y</p:attrName>
                                        </p:attrNameLst>
                                      </p:cBhvr>
                                      <p:tavLst>
                                        <p:tav tm="0">
                                          <p:val>
                                            <p:strVal val="1+#ppt_h/2"/>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3" presetClass="entr" presetSubtype="10" fill="hold" grpId="0" nodeType="clickEffect">
                                  <p:stCondLst>
                                    <p:cond delay="0"/>
                                  </p:stCondLst>
                                  <p:childTnLst>
                                    <p:set>
                                      <p:cBhvr>
                                        <p:cTn id="186" dur="1" fill="hold">
                                          <p:stCondLst>
                                            <p:cond delay="0"/>
                                          </p:stCondLst>
                                        </p:cTn>
                                        <p:tgtEl>
                                          <p:spTgt spid="238625"/>
                                        </p:tgtEl>
                                        <p:attrNameLst>
                                          <p:attrName>style.visibility</p:attrName>
                                        </p:attrNameLst>
                                      </p:cBhvr>
                                      <p:to>
                                        <p:strVal val="visible"/>
                                      </p:to>
                                    </p:set>
                                    <p:animEffect transition="in" filter="blinds(horizontal)">
                                      <p:cBhvr>
                                        <p:cTn id="187" dur="500"/>
                                        <p:tgtEl>
                                          <p:spTgt spid="238625"/>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2" presetClass="exit" presetSubtype="4" fill="hold" grpId="1" nodeType="clickEffect">
                                  <p:stCondLst>
                                    <p:cond delay="0"/>
                                  </p:stCondLst>
                                  <p:childTnLst>
                                    <p:anim calcmode="lin" valueType="num">
                                      <p:cBhvr additive="base">
                                        <p:cTn id="191" dur="500"/>
                                        <p:tgtEl>
                                          <p:spTgt spid="238625"/>
                                        </p:tgtEl>
                                        <p:attrNameLst>
                                          <p:attrName>ppt_x</p:attrName>
                                        </p:attrNameLst>
                                      </p:cBhvr>
                                      <p:tavLst>
                                        <p:tav tm="0">
                                          <p:val>
                                            <p:strVal val="ppt_x"/>
                                          </p:val>
                                        </p:tav>
                                        <p:tav tm="100000">
                                          <p:val>
                                            <p:strVal val="ppt_x"/>
                                          </p:val>
                                        </p:tav>
                                      </p:tavLst>
                                    </p:anim>
                                    <p:anim calcmode="lin" valueType="num">
                                      <p:cBhvr additive="base">
                                        <p:cTn id="192" dur="500"/>
                                        <p:tgtEl>
                                          <p:spTgt spid="238625"/>
                                        </p:tgtEl>
                                        <p:attrNameLst>
                                          <p:attrName>ppt_y</p:attrName>
                                        </p:attrNameLst>
                                      </p:cBhvr>
                                      <p:tavLst>
                                        <p:tav tm="0">
                                          <p:val>
                                            <p:strVal val="ppt_y"/>
                                          </p:val>
                                        </p:tav>
                                        <p:tav tm="100000">
                                          <p:val>
                                            <p:strVal val="1+ppt_h/2"/>
                                          </p:val>
                                        </p:tav>
                                      </p:tavLst>
                                    </p:anim>
                                    <p:set>
                                      <p:cBhvr>
                                        <p:cTn id="193" dur="1" fill="hold">
                                          <p:stCondLst>
                                            <p:cond delay="499"/>
                                          </p:stCondLst>
                                        </p:cTn>
                                        <p:tgtEl>
                                          <p:spTgt spid="238625"/>
                                        </p:tgtEl>
                                        <p:attrNameLst>
                                          <p:attrName>style.visibility</p:attrName>
                                        </p:attrNameLst>
                                      </p:cBhvr>
                                      <p:to>
                                        <p:strVal val="hidden"/>
                                      </p:to>
                                    </p:se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 presetClass="entr" presetSubtype="4" fill="hold" grpId="2" nodeType="clickEffect">
                                  <p:stCondLst>
                                    <p:cond delay="0"/>
                                  </p:stCondLst>
                                  <p:childTnLst>
                                    <p:set>
                                      <p:cBhvr>
                                        <p:cTn id="197" dur="1" fill="hold">
                                          <p:stCondLst>
                                            <p:cond delay="0"/>
                                          </p:stCondLst>
                                        </p:cTn>
                                        <p:tgtEl>
                                          <p:spTgt spid="238625"/>
                                        </p:tgtEl>
                                        <p:attrNameLst>
                                          <p:attrName>style.visibility</p:attrName>
                                        </p:attrNameLst>
                                      </p:cBhvr>
                                      <p:to>
                                        <p:strVal val="visible"/>
                                      </p:to>
                                    </p:set>
                                    <p:anim calcmode="lin" valueType="num">
                                      <p:cBhvr additive="base">
                                        <p:cTn id="198" dur="500" fill="hold"/>
                                        <p:tgtEl>
                                          <p:spTgt spid="238625"/>
                                        </p:tgtEl>
                                        <p:attrNameLst>
                                          <p:attrName>ppt_x</p:attrName>
                                        </p:attrNameLst>
                                      </p:cBhvr>
                                      <p:tavLst>
                                        <p:tav tm="0">
                                          <p:val>
                                            <p:strVal val="#ppt_x"/>
                                          </p:val>
                                        </p:tav>
                                        <p:tav tm="100000">
                                          <p:val>
                                            <p:strVal val="#ppt_x"/>
                                          </p:val>
                                        </p:tav>
                                      </p:tavLst>
                                    </p:anim>
                                    <p:anim calcmode="lin" valueType="num">
                                      <p:cBhvr additive="base">
                                        <p:cTn id="199" dur="500" fill="hold"/>
                                        <p:tgtEl>
                                          <p:spTgt spid="238625"/>
                                        </p:tgtEl>
                                        <p:attrNameLst>
                                          <p:attrName>ppt_y</p:attrName>
                                        </p:attrNameLst>
                                      </p:cBhvr>
                                      <p:tavLst>
                                        <p:tav tm="0">
                                          <p:val>
                                            <p:strVal val="1+#ppt_h/2"/>
                                          </p:val>
                                        </p:tav>
                                        <p:tav tm="100000">
                                          <p:val>
                                            <p:strVal val="#ppt_y"/>
                                          </p:val>
                                        </p:tav>
                                      </p:tavLst>
                                    </p:anim>
                                  </p:childTnLst>
                                </p:cTn>
                              </p:par>
                            </p:childTnLst>
                          </p:cTn>
                        </p:par>
                      </p:childTnLst>
                    </p:cTn>
                  </p:par>
                  <p:par>
                    <p:cTn id="200" fill="hold" nodeType="clickPar">
                      <p:stCondLst>
                        <p:cond delay="indefinite"/>
                      </p:stCondLst>
                      <p:childTnLst>
                        <p:par>
                          <p:cTn id="201" fill="hold" nodeType="withGroup">
                            <p:stCondLst>
                              <p:cond delay="0"/>
                            </p:stCondLst>
                            <p:childTnLst>
                              <p:par>
                                <p:cTn id="202" presetID="2" presetClass="entr" presetSubtype="4" fill="hold" nodeType="clickEffect">
                                  <p:stCondLst>
                                    <p:cond delay="0"/>
                                  </p:stCondLst>
                                  <p:childTnLst>
                                    <p:set>
                                      <p:cBhvr>
                                        <p:cTn id="203" dur="1" fill="hold">
                                          <p:stCondLst>
                                            <p:cond delay="0"/>
                                          </p:stCondLst>
                                        </p:cTn>
                                        <p:tgtEl>
                                          <p:spTgt spid="238629"/>
                                        </p:tgtEl>
                                        <p:attrNameLst>
                                          <p:attrName>style.visibility</p:attrName>
                                        </p:attrNameLst>
                                      </p:cBhvr>
                                      <p:to>
                                        <p:strVal val="visible"/>
                                      </p:to>
                                    </p:set>
                                    <p:anim calcmode="lin" valueType="num">
                                      <p:cBhvr additive="base">
                                        <p:cTn id="204" dur="500" fill="hold"/>
                                        <p:tgtEl>
                                          <p:spTgt spid="238629"/>
                                        </p:tgtEl>
                                        <p:attrNameLst>
                                          <p:attrName>ppt_x</p:attrName>
                                        </p:attrNameLst>
                                      </p:cBhvr>
                                      <p:tavLst>
                                        <p:tav tm="0">
                                          <p:val>
                                            <p:strVal val="#ppt_x"/>
                                          </p:val>
                                        </p:tav>
                                        <p:tav tm="100000">
                                          <p:val>
                                            <p:strVal val="#ppt_x"/>
                                          </p:val>
                                        </p:tav>
                                      </p:tavLst>
                                    </p:anim>
                                    <p:anim calcmode="lin" valueType="num">
                                      <p:cBhvr additive="base">
                                        <p:cTn id="205" dur="500" fill="hold"/>
                                        <p:tgtEl>
                                          <p:spTgt spid="2386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autoUpdateAnimBg="0"/>
      <p:bldP spid="238596" grpId="0" autoUpdateAnimBg="0"/>
      <p:bldP spid="238597" grpId="0" autoUpdateAnimBg="0"/>
      <p:bldP spid="238598" grpId="0" animBg="1"/>
      <p:bldP spid="238599" grpId="0" autoUpdateAnimBg="0"/>
      <p:bldP spid="238600" grpId="0" animBg="1"/>
      <p:bldP spid="238601" grpId="0" autoUpdateAnimBg="0"/>
      <p:bldP spid="238602" grpId="0" animBg="1"/>
      <p:bldP spid="238605" grpId="0" autoUpdateAnimBg="0"/>
      <p:bldP spid="238606" grpId="0" animBg="1"/>
      <p:bldP spid="238609" grpId="0" autoUpdateAnimBg="0"/>
      <p:bldP spid="238611" grpId="0" autoUpdateAnimBg="0"/>
      <p:bldP spid="238612" grpId="0" animBg="1"/>
      <p:bldP spid="238614" grpId="0" autoUpdateAnimBg="0"/>
      <p:bldP spid="238616" grpId="0" autoUpdateAnimBg="0"/>
      <p:bldP spid="238617" grpId="0" animBg="1"/>
      <p:bldP spid="238619" grpId="0" autoUpdateAnimBg="0"/>
      <p:bldP spid="238620" grpId="0" animBg="1"/>
      <p:bldP spid="238622" grpId="0" animBg="1"/>
      <p:bldP spid="238625" grpId="0" animBg="1"/>
      <p:bldP spid="238625" grpId="1" animBg="1"/>
      <p:bldP spid="238625" grpId="2" animBg="1"/>
      <p:bldP spid="238628" grpId="0" autoUpdateAnimBg="0"/>
      <p:bldP spid="23863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bwMode="auto">
          <a:xfrm>
            <a:off x="1980049" y="273629"/>
            <a:ext cx="8226144" cy="1142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Profitverteilung</a:t>
            </a:r>
          </a:p>
        </p:txBody>
      </p:sp>
      <p:sp>
        <p:nvSpPr>
          <p:cNvPr id="65539" name="Foliennummernplatzhalter 6"/>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ABA17E73-7350-4B77-81C1-A4980039DCE5}" type="slidenum">
              <a:rPr lang="de-DE" altLang="de-DE" sz="1814">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25</a:t>
            </a:fld>
            <a:endParaRPr lang="de-DE" altLang="de-DE" sz="1814">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feld 2"/>
          <p:cNvSpPr txBox="1">
            <a:spLocks noChangeArrowheads="1"/>
          </p:cNvSpPr>
          <p:nvPr/>
        </p:nvSpPr>
        <p:spPr bwMode="auto">
          <a:xfrm>
            <a:off x="2279601" y="1988850"/>
            <a:ext cx="7346211" cy="65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Der Profit, der in der Produktion erzeugt wird, verteilt sich  gesamtwirtschaftlich auf die folgenden Bereiche verteilt:</a:t>
            </a:r>
          </a:p>
        </p:txBody>
      </p:sp>
      <p:sp>
        <p:nvSpPr>
          <p:cNvPr id="4" name="Textfeld 3"/>
          <p:cNvSpPr txBox="1">
            <a:spLocks noChangeArrowheads="1"/>
          </p:cNvSpPr>
          <p:nvPr/>
        </p:nvSpPr>
        <p:spPr bwMode="auto">
          <a:xfrm>
            <a:off x="3574296" y="3068963"/>
            <a:ext cx="4609924" cy="37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1. auf den Unternehmensgewinn</a:t>
            </a:r>
          </a:p>
        </p:txBody>
      </p:sp>
      <p:sp>
        <p:nvSpPr>
          <p:cNvPr id="5" name="Textfeld 4"/>
          <p:cNvSpPr txBox="1">
            <a:spLocks noChangeArrowheads="1"/>
          </p:cNvSpPr>
          <p:nvPr/>
        </p:nvSpPr>
        <p:spPr bwMode="auto">
          <a:xfrm>
            <a:off x="3574296" y="3501009"/>
            <a:ext cx="3961856" cy="65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2. auf den Zinsertrag , die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Grundrente und</a:t>
            </a:r>
          </a:p>
        </p:txBody>
      </p:sp>
      <p:sp>
        <p:nvSpPr>
          <p:cNvPr id="6" name="Textfeld 5"/>
          <p:cNvSpPr txBox="1">
            <a:spLocks noChangeArrowheads="1"/>
          </p:cNvSpPr>
          <p:nvPr/>
        </p:nvSpPr>
        <p:spPr bwMode="auto">
          <a:xfrm>
            <a:off x="3574296" y="4365099"/>
            <a:ext cx="3817841" cy="37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3. auf den Spekulationsgewinn</a:t>
            </a:r>
          </a:p>
        </p:txBody>
      </p:sp>
      <p:sp>
        <p:nvSpPr>
          <p:cNvPr id="8" name="Textfeld 7"/>
          <p:cNvSpPr txBox="1">
            <a:spLocks noChangeArrowheads="1"/>
          </p:cNvSpPr>
          <p:nvPr/>
        </p:nvSpPr>
        <p:spPr bwMode="auto">
          <a:xfrm>
            <a:off x="2782213" y="4942600"/>
            <a:ext cx="5474015" cy="65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Wenn gesamtwirtschaftlich der Profit nicht steigt, kann auch der Finanzgewinn nicht dauerhaft zunehmen.</a:t>
            </a:r>
          </a:p>
        </p:txBody>
      </p:sp>
      <p:sp>
        <p:nvSpPr>
          <p:cNvPr id="9" name="Textfeld 8"/>
          <p:cNvSpPr txBox="1">
            <a:spLocks noChangeArrowheads="1"/>
          </p:cNvSpPr>
          <p:nvPr/>
        </p:nvSpPr>
        <p:spPr bwMode="auto">
          <a:xfrm>
            <a:off x="2279600" y="5949266"/>
            <a:ext cx="7130188" cy="37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Der Warentausch und die Finanzgeschäfte schaffen keinen Gewinn.</a:t>
            </a:r>
          </a:p>
        </p:txBody>
      </p:sp>
    </p:spTree>
    <p:extLst>
      <p:ext uri="{BB962C8B-B14F-4D97-AF65-F5344CB8AC3E}">
        <p14:creationId xmlns:p14="http://schemas.microsoft.com/office/powerpoint/2010/main" val="302711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el 1"/>
          <p:cNvSpPr>
            <a:spLocks noGrp="1"/>
          </p:cNvSpPr>
          <p:nvPr>
            <p:ph type="title" idx="4294967295"/>
          </p:nvPr>
        </p:nvSpPr>
        <p:spPr bwMode="auto">
          <a:xfrm>
            <a:off x="1980049" y="2645559"/>
            <a:ext cx="8226144" cy="11420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Marx Erklärung der zyklischen Wirtschaftkrisen</a:t>
            </a:r>
          </a:p>
        </p:txBody>
      </p:sp>
      <p:sp>
        <p:nvSpPr>
          <p:cNvPr id="66563"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9201D2ED-308F-43B5-BE3F-B8677466CB8F}"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26</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0116322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80" name="Rectangle 4"/>
          <p:cNvSpPr>
            <a:spLocks noChangeArrowheads="1"/>
          </p:cNvSpPr>
          <p:nvPr/>
        </p:nvSpPr>
        <p:spPr bwMode="auto">
          <a:xfrm>
            <a:off x="4331815" y="233306"/>
            <a:ext cx="4014556" cy="6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8" tIns="45719" rIns="91438" bIns="45719">
            <a:spAutoFit/>
          </a:bodyPr>
          <a:lstStyle/>
          <a:p>
            <a:r>
              <a:rPr lang="de-DE" altLang="de-DE" sz="3629" b="1">
                <a:solidFill>
                  <a:schemeClr val="tx2"/>
                </a:solidFill>
                <a:ea typeface="Arial Unicode MS" panose="020B0604020202020204" pitchFamily="34" charset="-128"/>
                <a:cs typeface="Arial Unicode MS" panose="020B0604020202020204" pitchFamily="34" charset="-128"/>
              </a:rPr>
              <a:t>Marx  Krisentheorie</a:t>
            </a:r>
          </a:p>
        </p:txBody>
      </p:sp>
      <p:sp>
        <p:nvSpPr>
          <p:cNvPr id="562181" name="AutoShape 5"/>
          <p:cNvSpPr>
            <a:spLocks noChangeArrowheads="1"/>
          </p:cNvSpPr>
          <p:nvPr/>
        </p:nvSpPr>
        <p:spPr bwMode="auto">
          <a:xfrm>
            <a:off x="2822537" y="1795869"/>
            <a:ext cx="7014977" cy="1434391"/>
          </a:xfrm>
          <a:prstGeom prst="wedgeRoundRectCallout">
            <a:avLst>
              <a:gd name="adj1" fmla="val -24361"/>
              <a:gd name="adj2" fmla="val -23838"/>
              <a:gd name="adj3" fmla="val 16667"/>
            </a:avLst>
          </a:prstGeom>
          <a:solidFill>
            <a:srgbClr val="FFFFCC">
              <a:alpha val="89018"/>
            </a:srgbClr>
          </a:solidFill>
          <a:ln w="28575" algn="ctr">
            <a:solidFill>
              <a:schemeClr val="tx1"/>
            </a:solidFill>
            <a:miter lim="800000"/>
            <a:headEnd/>
            <a:tailEnd/>
          </a:ln>
        </p:spPr>
        <p:txBody>
          <a:bodyPr lIns="91438" tIns="45719" rIns="91438" bIns="45719"/>
          <a:lstStyle/>
          <a:p>
            <a:pPr>
              <a:lnSpc>
                <a:spcPct val="105000"/>
              </a:lnSpc>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Für Marx sind die Krisen „momentane gewaltsame Lösungen der vorhandenen Widersprüche, gewaltsame Eruptionen, die das gestörte Gleichgewicht für den Augenblick wiederherstellen“    </a:t>
            </a:r>
          </a:p>
          <a:p>
            <a:pPr>
              <a:lnSpc>
                <a:spcPct val="105000"/>
              </a:lnSpc>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(MEW 25, S. 259)</a:t>
            </a:r>
          </a:p>
        </p:txBody>
      </p:sp>
      <p:sp>
        <p:nvSpPr>
          <p:cNvPr id="562184" name="AutoShape 8"/>
          <p:cNvSpPr>
            <a:spLocks noChangeArrowheads="1"/>
          </p:cNvSpPr>
          <p:nvPr/>
        </p:nvSpPr>
        <p:spPr bwMode="auto">
          <a:xfrm>
            <a:off x="2822537" y="4077069"/>
            <a:ext cx="7014977" cy="1376785"/>
          </a:xfrm>
          <a:prstGeom prst="wedgeRoundRectCallout">
            <a:avLst>
              <a:gd name="adj1" fmla="val -22051"/>
              <a:gd name="adj2" fmla="val -17324"/>
              <a:gd name="adj3" fmla="val 16667"/>
            </a:avLst>
          </a:prstGeom>
          <a:solidFill>
            <a:srgbClr val="FFFFCC">
              <a:alpha val="89018"/>
            </a:srgbClr>
          </a:solidFill>
          <a:ln w="28575" algn="ctr">
            <a:solidFill>
              <a:schemeClr val="tx1"/>
            </a:solidFill>
            <a:miter lim="800000"/>
            <a:headEnd/>
            <a:tailEnd/>
          </a:ln>
        </p:spPr>
        <p:txBody>
          <a:bodyPr lIns="91438" tIns="45719" rIns="91438" bIns="45719"/>
          <a:lstStyle/>
          <a:p>
            <a:pPr>
              <a:lnSpc>
                <a:spcPct val="105000"/>
              </a:lnSpc>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Anders formuliert: Die Krise ist „die reale Zusammenfassung und gewaltsame Ausgleichung aller Widersprüche der bürgerlichen Ökonomie.“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(MEW 26.2., S. 510) </a:t>
            </a:r>
          </a:p>
        </p:txBody>
      </p:sp>
      <p:sp>
        <p:nvSpPr>
          <p:cNvPr id="67589" name="Foliennummernplatzhalter 1"/>
          <p:cNvSpPr>
            <a:spLocks noGrp="1"/>
          </p:cNvSpPr>
          <p:nvPr>
            <p:ph type="sldNum" sz="quarter" idx="4294967295"/>
          </p:nvPr>
        </p:nvSpPr>
        <p:spPr bwMode="auto">
          <a:xfrm>
            <a:off x="8541378"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179C82D3-869E-4162-A988-75D045162938}"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27</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06163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iterate type="lt">
                                    <p:tmAbs val="100"/>
                                  </p:iterate>
                                  <p:childTnLst>
                                    <p:set>
                                      <p:cBhvr>
                                        <p:cTn id="6" dur="1" fill="hold">
                                          <p:stCondLst>
                                            <p:cond delay="0"/>
                                          </p:stCondLst>
                                        </p:cTn>
                                        <p:tgtEl>
                                          <p:spTgt spid="56218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2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2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80" grpId="0"/>
      <p:bldP spid="562181" grpId="0" animBg="1"/>
      <p:bldP spid="562184"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8194" name="Rectangle 2"/>
          <p:cNvSpPr>
            <a:spLocks noGrp="1" noChangeArrowheads="1"/>
          </p:cNvSpPr>
          <p:nvPr>
            <p:ph type="title" idx="4294967295"/>
          </p:nvPr>
        </p:nvSpPr>
        <p:spPr bwMode="auto">
          <a:xfrm>
            <a:off x="2063577" y="188661"/>
            <a:ext cx="8230464" cy="5760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hangingPunct="1"/>
            <a:r>
              <a:rPr lang="de-DE" altLang="de-DE" sz="3629" b="1"/>
              <a:t>Marx Krisenuntersuchungen</a:t>
            </a:r>
          </a:p>
        </p:txBody>
      </p:sp>
      <p:sp>
        <p:nvSpPr>
          <p:cNvPr id="648195" name="Rectangle 3"/>
          <p:cNvSpPr>
            <a:spLocks noGrp="1" noChangeArrowheads="1"/>
          </p:cNvSpPr>
          <p:nvPr>
            <p:ph idx="4294967295"/>
          </p:nvPr>
        </p:nvSpPr>
        <p:spPr>
          <a:xfrm>
            <a:off x="2438017" y="976423"/>
            <a:ext cx="7670245" cy="5881577"/>
          </a:xfrm>
          <a:prstGeom prst="rect">
            <a:avLst/>
          </a:prstGeom>
        </p:spPr>
        <p:txBody>
          <a:bodyPr/>
          <a:lstStyle/>
          <a:p>
            <a:pPr eaLnBrk="1" hangingPunct="1">
              <a:lnSpc>
                <a:spcPct val="80000"/>
              </a:lnSpc>
              <a:buClr>
                <a:srgbClr val="FFC000"/>
              </a:buClr>
              <a:buFont typeface="Arial" pitchFamily="34" charset="0"/>
              <a:buChar char="•"/>
              <a:defRPr/>
            </a:pPr>
            <a:r>
              <a:rPr lang="de-DE" sz="1814" dirty="0"/>
              <a:t>Zu Marx Zeiten traten in England  7 Wirtschaftskrisen auf:</a:t>
            </a:r>
          </a:p>
          <a:p>
            <a:pPr marL="0" indent="0">
              <a:lnSpc>
                <a:spcPct val="80000"/>
              </a:lnSpc>
              <a:buClr>
                <a:srgbClr val="FFC000"/>
              </a:buClr>
              <a:buNone/>
              <a:defRPr/>
            </a:pPr>
            <a:r>
              <a:rPr lang="de-DE" sz="1814" dirty="0"/>
              <a:t>	1. die 25er Krise</a:t>
            </a:r>
          </a:p>
          <a:p>
            <a:pPr marL="0" indent="0">
              <a:lnSpc>
                <a:spcPct val="80000"/>
              </a:lnSpc>
              <a:buClr>
                <a:srgbClr val="FFC000"/>
              </a:buClr>
              <a:buNone/>
              <a:defRPr/>
            </a:pPr>
            <a:r>
              <a:rPr lang="de-DE" sz="1814" dirty="0"/>
              <a:t>	2. die 36er Krise</a:t>
            </a:r>
          </a:p>
          <a:p>
            <a:pPr marL="0" indent="0">
              <a:lnSpc>
                <a:spcPct val="80000"/>
              </a:lnSpc>
              <a:buClr>
                <a:srgbClr val="FFC000"/>
              </a:buClr>
              <a:buNone/>
              <a:defRPr/>
            </a:pPr>
            <a:r>
              <a:rPr lang="de-DE" sz="1814" dirty="0"/>
              <a:t>	3. die 47er Krise</a:t>
            </a:r>
          </a:p>
          <a:p>
            <a:pPr marL="0" indent="0">
              <a:lnSpc>
                <a:spcPct val="80000"/>
              </a:lnSpc>
              <a:buClr>
                <a:srgbClr val="FFC000"/>
              </a:buClr>
              <a:buNone/>
              <a:defRPr/>
            </a:pPr>
            <a:r>
              <a:rPr lang="de-DE" sz="1814" dirty="0"/>
              <a:t>	4. die 57er Krise</a:t>
            </a:r>
          </a:p>
          <a:p>
            <a:pPr marL="0" indent="0">
              <a:lnSpc>
                <a:spcPct val="80000"/>
              </a:lnSpc>
              <a:buClr>
                <a:srgbClr val="FFC000"/>
              </a:buClr>
              <a:buNone/>
              <a:defRPr/>
            </a:pPr>
            <a:r>
              <a:rPr lang="de-DE" sz="1814" dirty="0"/>
              <a:t>	5. die 66er Krise</a:t>
            </a:r>
          </a:p>
          <a:p>
            <a:pPr marL="0" indent="0">
              <a:lnSpc>
                <a:spcPct val="80000"/>
              </a:lnSpc>
              <a:buClr>
                <a:srgbClr val="FFC000"/>
              </a:buClr>
              <a:buNone/>
              <a:defRPr/>
            </a:pPr>
            <a:r>
              <a:rPr lang="de-DE" sz="1814" dirty="0"/>
              <a:t>	6. die 73er Krise</a:t>
            </a:r>
          </a:p>
          <a:p>
            <a:pPr marL="0" indent="0">
              <a:lnSpc>
                <a:spcPct val="80000"/>
              </a:lnSpc>
              <a:buClr>
                <a:srgbClr val="FFC000"/>
              </a:buClr>
              <a:buNone/>
              <a:defRPr/>
            </a:pPr>
            <a:r>
              <a:rPr lang="de-DE" sz="1814" dirty="0"/>
              <a:t>	7. die 82er Krise</a:t>
            </a:r>
          </a:p>
          <a:p>
            <a:pPr eaLnBrk="1" hangingPunct="1">
              <a:lnSpc>
                <a:spcPct val="80000"/>
              </a:lnSpc>
              <a:buClr>
                <a:srgbClr val="FFC000"/>
              </a:buClr>
              <a:buFont typeface="Arial" pitchFamily="34" charset="0"/>
              <a:buChar char="•"/>
              <a:defRPr/>
            </a:pPr>
            <a:r>
              <a:rPr lang="de-DE" sz="1814" dirty="0"/>
              <a:t>Marx analysierte diese Krisen und ermittelte die Gesetze: Sie resultieren aus der industriell kapitalistischen Produktionsweise  und kommen im Kapitalismus alle 7 – 11 Jahre  wieder.</a:t>
            </a:r>
          </a:p>
          <a:p>
            <a:pPr eaLnBrk="1" hangingPunct="1">
              <a:lnSpc>
                <a:spcPct val="80000"/>
              </a:lnSpc>
              <a:buClr>
                <a:srgbClr val="FFC000"/>
              </a:buClr>
              <a:buFont typeface="Arial" pitchFamily="34" charset="0"/>
              <a:buChar char="•"/>
              <a:defRPr/>
            </a:pPr>
            <a:r>
              <a:rPr lang="de-DE" sz="1814" dirty="0"/>
              <a:t>Aus heutige Sicht beachtenswert ist: </a:t>
            </a:r>
            <a:br>
              <a:rPr lang="de-DE" sz="1814" dirty="0"/>
            </a:br>
            <a:r>
              <a:rPr lang="de-DE" sz="1814" dirty="0"/>
              <a:t>Marx Aussagen zur der Krisenperiodizität und zu den Krisenlängen haben bis heute Gültigkeit. Die Konjunktur-zyklen dauern nach wie vor 7 – 11 Jahre und sind immer wieder aufgetreten (siehe folgende Folie).</a:t>
            </a:r>
          </a:p>
        </p:txBody>
      </p:sp>
      <p:sp>
        <p:nvSpPr>
          <p:cNvPr id="68612"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CFF34B54-D01B-47F1-934F-B6C430523EE8}"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28</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08191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8194"/>
                                        </p:tgtEl>
                                        <p:attrNameLst>
                                          <p:attrName>style.visibility</p:attrName>
                                        </p:attrNameLst>
                                      </p:cBhvr>
                                      <p:to>
                                        <p:strVal val="visible"/>
                                      </p:to>
                                    </p:set>
                                    <p:animEffect transition="in" filter="fade">
                                      <p:cBhvr>
                                        <p:cTn id="7" dur="2000"/>
                                        <p:tgtEl>
                                          <p:spTgt spid="64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8195">
                                            <p:txEl>
                                              <p:pRg st="0" end="0"/>
                                            </p:txEl>
                                          </p:spTgt>
                                        </p:tgtEl>
                                        <p:attrNameLst>
                                          <p:attrName>style.visibility</p:attrName>
                                        </p:attrNameLst>
                                      </p:cBhvr>
                                      <p:to>
                                        <p:strVal val="visible"/>
                                      </p:to>
                                    </p:set>
                                    <p:animEffect transition="in" filter="fade">
                                      <p:cBhvr>
                                        <p:cTn id="12" dur="2000"/>
                                        <p:tgtEl>
                                          <p:spTgt spid="64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8195">
                                            <p:txEl>
                                              <p:pRg st="1" end="1"/>
                                            </p:txEl>
                                          </p:spTgt>
                                        </p:tgtEl>
                                        <p:attrNameLst>
                                          <p:attrName>style.visibility</p:attrName>
                                        </p:attrNameLst>
                                      </p:cBhvr>
                                      <p:to>
                                        <p:strVal val="visible"/>
                                      </p:to>
                                    </p:set>
                                    <p:animEffect transition="in" filter="fade">
                                      <p:cBhvr>
                                        <p:cTn id="17" dur="2000"/>
                                        <p:tgtEl>
                                          <p:spTgt spid="64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8195">
                                            <p:txEl>
                                              <p:pRg st="2" end="2"/>
                                            </p:txEl>
                                          </p:spTgt>
                                        </p:tgtEl>
                                        <p:attrNameLst>
                                          <p:attrName>style.visibility</p:attrName>
                                        </p:attrNameLst>
                                      </p:cBhvr>
                                      <p:to>
                                        <p:strVal val="visible"/>
                                      </p:to>
                                    </p:set>
                                    <p:animEffect transition="in" filter="fade">
                                      <p:cBhvr>
                                        <p:cTn id="22" dur="2000"/>
                                        <p:tgtEl>
                                          <p:spTgt spid="64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48195">
                                            <p:txEl>
                                              <p:pRg st="3" end="3"/>
                                            </p:txEl>
                                          </p:spTgt>
                                        </p:tgtEl>
                                        <p:attrNameLst>
                                          <p:attrName>style.visibility</p:attrName>
                                        </p:attrNameLst>
                                      </p:cBhvr>
                                      <p:to>
                                        <p:strVal val="visible"/>
                                      </p:to>
                                    </p:set>
                                    <p:animEffect transition="in" filter="fade">
                                      <p:cBhvr>
                                        <p:cTn id="27" dur="2000"/>
                                        <p:tgtEl>
                                          <p:spTgt spid="6481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8195">
                                            <p:txEl>
                                              <p:pRg st="4" end="4"/>
                                            </p:txEl>
                                          </p:spTgt>
                                        </p:tgtEl>
                                        <p:attrNameLst>
                                          <p:attrName>style.visibility</p:attrName>
                                        </p:attrNameLst>
                                      </p:cBhvr>
                                      <p:to>
                                        <p:strVal val="visible"/>
                                      </p:to>
                                    </p:set>
                                    <p:animEffect transition="in" filter="fade">
                                      <p:cBhvr>
                                        <p:cTn id="32" dur="2000"/>
                                        <p:tgtEl>
                                          <p:spTgt spid="6481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48195">
                                            <p:txEl>
                                              <p:pRg st="5" end="5"/>
                                            </p:txEl>
                                          </p:spTgt>
                                        </p:tgtEl>
                                        <p:attrNameLst>
                                          <p:attrName>style.visibility</p:attrName>
                                        </p:attrNameLst>
                                      </p:cBhvr>
                                      <p:to>
                                        <p:strVal val="visible"/>
                                      </p:to>
                                    </p:set>
                                    <p:animEffect transition="in" filter="fade">
                                      <p:cBhvr>
                                        <p:cTn id="37" dur="2000"/>
                                        <p:tgtEl>
                                          <p:spTgt spid="64819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48195">
                                            <p:txEl>
                                              <p:pRg st="6" end="6"/>
                                            </p:txEl>
                                          </p:spTgt>
                                        </p:tgtEl>
                                        <p:attrNameLst>
                                          <p:attrName>style.visibility</p:attrName>
                                        </p:attrNameLst>
                                      </p:cBhvr>
                                      <p:to>
                                        <p:strVal val="visible"/>
                                      </p:to>
                                    </p:set>
                                    <p:animEffect transition="in" filter="fade">
                                      <p:cBhvr>
                                        <p:cTn id="42" dur="2000"/>
                                        <p:tgtEl>
                                          <p:spTgt spid="64819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48195">
                                            <p:txEl>
                                              <p:pRg st="7" end="7"/>
                                            </p:txEl>
                                          </p:spTgt>
                                        </p:tgtEl>
                                        <p:attrNameLst>
                                          <p:attrName>style.visibility</p:attrName>
                                        </p:attrNameLst>
                                      </p:cBhvr>
                                      <p:to>
                                        <p:strVal val="visible"/>
                                      </p:to>
                                    </p:set>
                                    <p:animEffect transition="in" filter="fade">
                                      <p:cBhvr>
                                        <p:cTn id="47" dur="2000"/>
                                        <p:tgtEl>
                                          <p:spTgt spid="648195">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48195">
                                            <p:txEl>
                                              <p:pRg st="8" end="8"/>
                                            </p:txEl>
                                          </p:spTgt>
                                        </p:tgtEl>
                                        <p:attrNameLst>
                                          <p:attrName>style.visibility</p:attrName>
                                        </p:attrNameLst>
                                      </p:cBhvr>
                                      <p:to>
                                        <p:strVal val="visible"/>
                                      </p:to>
                                    </p:set>
                                    <p:animEffect transition="in" filter="fade">
                                      <p:cBhvr>
                                        <p:cTn id="52" dur="2000"/>
                                        <p:tgtEl>
                                          <p:spTgt spid="648195">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48195">
                                            <p:txEl>
                                              <p:pRg st="9" end="9"/>
                                            </p:txEl>
                                          </p:spTgt>
                                        </p:tgtEl>
                                        <p:attrNameLst>
                                          <p:attrName>style.visibility</p:attrName>
                                        </p:attrNameLst>
                                      </p:cBhvr>
                                      <p:to>
                                        <p:strVal val="visible"/>
                                      </p:to>
                                    </p:set>
                                    <p:animEffect transition="in" filter="fade">
                                      <p:cBhvr>
                                        <p:cTn id="57" dur="2000"/>
                                        <p:tgtEl>
                                          <p:spTgt spid="6481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194" grpId="0"/>
      <p:bldP spid="64819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p:cNvGraphicFramePr>
            <a:graphicFrameLocks noGrp="1"/>
          </p:cNvGraphicFramePr>
          <p:nvPr>
            <p:ph idx="4294967295"/>
          </p:nvPr>
        </p:nvGraphicFramePr>
        <p:xfrm>
          <a:off x="4004902" y="985064"/>
          <a:ext cx="4087149" cy="4824506"/>
        </p:xfrm>
        <a:graphic>
          <a:graphicData uri="http://schemas.openxmlformats.org/drawingml/2006/table">
            <a:tbl>
              <a:tblPr/>
              <a:tblGrid>
                <a:gridCol w="1602148"/>
                <a:gridCol w="2485001"/>
              </a:tblGrid>
              <a:tr h="261342">
                <a:tc>
                  <a:txBody>
                    <a:bodyPr/>
                    <a:lstStyle/>
                    <a:p>
                      <a:pPr algn="ctr">
                        <a:lnSpc>
                          <a:spcPct val="150000"/>
                        </a:lnSpc>
                        <a:spcAft>
                          <a:spcPts val="0"/>
                        </a:spcAft>
                      </a:pPr>
                      <a:r>
                        <a:rPr lang="de-DE" sz="1100" b="1" dirty="0">
                          <a:latin typeface="Arial"/>
                          <a:ea typeface="Times New Roman"/>
                          <a:cs typeface="Times New Roman"/>
                        </a:rPr>
                        <a:t>Zyklus</a:t>
                      </a:r>
                      <a:endParaRPr lang="de-DE" sz="1100" dirty="0">
                        <a:latin typeface="Arial"/>
                        <a:ea typeface="Times New Roman"/>
                        <a:cs typeface="Times New Roman"/>
                      </a:endParaRP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a:latin typeface="Arial"/>
                          <a:ea typeface="Times New Roman"/>
                          <a:cs typeface="Times New Roman"/>
                        </a:rPr>
                        <a:t>Dauer</a:t>
                      </a:r>
                      <a:endParaRPr lang="de-DE" sz="1100" dirty="0">
                        <a:latin typeface="Arial"/>
                        <a:ea typeface="Times New Roman"/>
                        <a:cs typeface="Times New Roman"/>
                      </a:endParaRP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1843 – 1851</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9 Jahre</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1852 -  1861</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10 Jahre</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1862 -  1868</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7 Jahre</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1869 -  1879</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11 Jahre</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1880 -  1887</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8 Jahre</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1888 -  1894</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7 Jahre</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1895 -  1902</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8 Jahre</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1903 -  1909</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7 Jahre</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1910 -  1923</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14 Jahre (Zwischenzeit 1.Weltkrieg)</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1924 -  1932</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9 Jahre</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endParaRPr lang="de-DE" sz="1100" dirty="0">
                        <a:latin typeface="Arial"/>
                        <a:ea typeface="Times New Roman"/>
                        <a:cs typeface="Times New Roman"/>
                      </a:endParaRP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2. Weltkrieg</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1945 – 1958</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1. Nachkriegszyklus</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1959 -  1967</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9 Jahre </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1968 -  1975</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8 Jahre </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1976 -  1982</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7 Jahre </a:t>
                      </a:r>
                      <a:r>
                        <a:rPr lang="de-DE" sz="1100" dirty="0" smtClean="0">
                          <a:latin typeface="Arial"/>
                          <a:ea typeface="Times New Roman"/>
                          <a:cs typeface="Times New Roman"/>
                        </a:rPr>
                        <a:t> </a:t>
                      </a:r>
                      <a:endParaRPr lang="de-DE" sz="1100" dirty="0">
                        <a:latin typeface="Arial"/>
                        <a:ea typeface="Times New Roman"/>
                        <a:cs typeface="Times New Roman"/>
                      </a:endParaRP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1983 – 1993</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11 Jahre </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0">
                <a:tc>
                  <a:txBody>
                    <a:bodyPr/>
                    <a:lstStyle/>
                    <a:p>
                      <a:pPr algn="ctr">
                        <a:lnSpc>
                          <a:spcPct val="150000"/>
                        </a:lnSpc>
                        <a:spcAft>
                          <a:spcPts val="0"/>
                        </a:spcAft>
                      </a:pPr>
                      <a:r>
                        <a:rPr lang="de-DE" sz="1100" dirty="0">
                          <a:latin typeface="Arial"/>
                          <a:ea typeface="Times New Roman"/>
                          <a:cs typeface="Times New Roman"/>
                        </a:rPr>
                        <a:t>1994 – 2003</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9 Jahre </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866">
                <a:tc>
                  <a:txBody>
                    <a:bodyPr/>
                    <a:lstStyle/>
                    <a:p>
                      <a:pPr algn="ctr">
                        <a:lnSpc>
                          <a:spcPct val="150000"/>
                        </a:lnSpc>
                        <a:spcAft>
                          <a:spcPts val="0"/>
                        </a:spcAft>
                      </a:pPr>
                      <a:r>
                        <a:rPr lang="de-DE" sz="1100" dirty="0">
                          <a:latin typeface="Arial"/>
                          <a:ea typeface="Times New Roman"/>
                          <a:cs typeface="Times New Roman"/>
                        </a:rPr>
                        <a:t>2004 </a:t>
                      </a:r>
                      <a:r>
                        <a:rPr lang="de-DE" sz="1100" dirty="0" smtClean="0">
                          <a:latin typeface="Arial"/>
                          <a:ea typeface="Times New Roman"/>
                          <a:cs typeface="Times New Roman"/>
                        </a:rPr>
                        <a:t>– 2009 ??</a:t>
                      </a:r>
                      <a:endParaRPr lang="de-DE" sz="1100" dirty="0">
                        <a:latin typeface="Arial"/>
                        <a:ea typeface="Times New Roman"/>
                        <a:cs typeface="Times New Roman"/>
                      </a:endParaRP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a:latin typeface="Arial"/>
                          <a:ea typeface="Times New Roman"/>
                          <a:cs typeface="Times New Roman"/>
                        </a:rPr>
                        <a:t>7. Nachkriegszyklus </a:t>
                      </a:r>
                      <a:br>
                        <a:rPr lang="de-DE" sz="1100" dirty="0">
                          <a:latin typeface="Arial"/>
                          <a:ea typeface="Times New Roman"/>
                          <a:cs typeface="Times New Roman"/>
                        </a:rPr>
                      </a:br>
                      <a:r>
                        <a:rPr lang="de-DE" sz="1100" dirty="0">
                          <a:latin typeface="Arial"/>
                          <a:ea typeface="Times New Roman"/>
                          <a:cs typeface="Times New Roman"/>
                        </a:rPr>
                        <a:t>(Ende offen)</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9696"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70F08F87-D87C-427D-8F9C-C63834FE7A88}"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29</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9697" name="Textfeld 6"/>
          <p:cNvSpPr txBox="1">
            <a:spLocks noChangeArrowheads="1"/>
          </p:cNvSpPr>
          <p:nvPr/>
        </p:nvSpPr>
        <p:spPr bwMode="auto">
          <a:xfrm>
            <a:off x="1712181" y="162738"/>
            <a:ext cx="8819486" cy="86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algn="ctr" hangingPunct="1"/>
            <a:r>
              <a:rPr lang="de-DE" altLang="de-DE" sz="3629" b="1">
                <a:ea typeface="Arial Unicode MS" panose="020B0604020202020204" pitchFamily="34" charset="-128"/>
                <a:cs typeface="Arial Unicode MS" panose="020B0604020202020204" pitchFamily="34" charset="-128"/>
              </a:rPr>
              <a:t>Konjunkturzyklen in Deutschland</a:t>
            </a:r>
          </a:p>
          <a:p>
            <a:pPr algn="ctr" hangingPunct="1"/>
            <a:r>
              <a:rPr lang="de-DE" altLang="de-DE" sz="1361">
                <a:ea typeface="Arial Unicode MS" panose="020B0604020202020204" pitchFamily="34" charset="-128"/>
                <a:cs typeface="Arial Unicode MS" panose="020B0604020202020204" pitchFamily="34" charset="-128"/>
              </a:rPr>
              <a:t>1843 - 2009</a:t>
            </a:r>
          </a:p>
        </p:txBody>
      </p:sp>
      <p:sp>
        <p:nvSpPr>
          <p:cNvPr id="69698" name="Textfeld 7"/>
          <p:cNvSpPr txBox="1">
            <a:spLocks noChangeArrowheads="1"/>
          </p:cNvSpPr>
          <p:nvPr/>
        </p:nvSpPr>
        <p:spPr bwMode="auto">
          <a:xfrm>
            <a:off x="3431721" y="5920463"/>
            <a:ext cx="6480680" cy="930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089">
                <a:ea typeface="Arial Unicode MS" panose="020B0604020202020204" pitchFamily="34" charset="-128"/>
                <a:cs typeface="Arial Unicode MS" panose="020B0604020202020204" pitchFamily="34" charset="-128"/>
              </a:rPr>
              <a:t>Quelle: -  Spiethoff, Arthur: Die wirtschaftlichen Wechsellagen (Mohr/Siebeck u.  </a:t>
            </a:r>
          </a:p>
          <a:p>
            <a:pPr hangingPunct="1"/>
            <a:r>
              <a:rPr lang="de-DE" altLang="de-DE" sz="1089">
                <a:ea typeface="Arial Unicode MS" panose="020B0604020202020204" pitchFamily="34" charset="-128"/>
                <a:cs typeface="Arial Unicode MS" panose="020B0604020202020204" pitchFamily="34" charset="-128"/>
              </a:rPr>
              <a:t>                                           Polygraphischer Verlag) 1955, S. 145 – 147</a:t>
            </a:r>
            <a:br>
              <a:rPr lang="de-DE" altLang="de-DE" sz="1089">
                <a:ea typeface="Arial Unicode MS" panose="020B0604020202020204" pitchFamily="34" charset="-128"/>
                <a:cs typeface="Arial Unicode MS" panose="020B0604020202020204" pitchFamily="34" charset="-128"/>
              </a:rPr>
            </a:br>
            <a:r>
              <a:rPr lang="de-DE" altLang="de-DE" sz="1089">
                <a:ea typeface="Arial Unicode MS" panose="020B0604020202020204" pitchFamily="34" charset="-128"/>
                <a:cs typeface="Arial Unicode MS" panose="020B0604020202020204" pitchFamily="34" charset="-128"/>
              </a:rPr>
              <a:t>            -   Henning, F.W.: Das industrialisierte Deutschland 1914 bis 1972, UTB </a:t>
            </a:r>
            <a:br>
              <a:rPr lang="de-DE" altLang="de-DE" sz="1089">
                <a:ea typeface="Arial Unicode MS" panose="020B0604020202020204" pitchFamily="34" charset="-128"/>
                <a:cs typeface="Arial Unicode MS" panose="020B0604020202020204" pitchFamily="34" charset="-128"/>
              </a:rPr>
            </a:br>
            <a:r>
              <a:rPr lang="de-DE" altLang="de-DE" sz="1089">
                <a:ea typeface="Arial Unicode MS" panose="020B0604020202020204" pitchFamily="34" charset="-128"/>
                <a:cs typeface="Arial Unicode MS" panose="020B0604020202020204" pitchFamily="34" charset="-128"/>
              </a:rPr>
              <a:t>                                          Schöningh 1974, S.104</a:t>
            </a:r>
          </a:p>
          <a:p>
            <a:pPr hangingPunct="1"/>
            <a:r>
              <a:rPr lang="de-DE" altLang="de-DE" sz="1089">
                <a:ea typeface="Arial Unicode MS" panose="020B0604020202020204" pitchFamily="34" charset="-128"/>
                <a:cs typeface="Arial Unicode MS" panose="020B0604020202020204" pitchFamily="34" charset="-128"/>
              </a:rPr>
              <a:t>            -  Statistisches Bundesamt, eigene Darstellung</a:t>
            </a:r>
          </a:p>
        </p:txBody>
      </p:sp>
    </p:spTree>
    <p:extLst>
      <p:ext uri="{BB962C8B-B14F-4D97-AF65-F5344CB8AC3E}">
        <p14:creationId xmlns:p14="http://schemas.microsoft.com/office/powerpoint/2010/main" val="379895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51521" y="2511625"/>
            <a:ext cx="184727" cy="455379"/>
          </a:xfrm>
          <a:prstGeom prst="rect">
            <a:avLst/>
          </a:prstGeom>
          <a:noFill/>
          <a:ln>
            <a:noFill/>
          </a:ln>
          <a:extLst/>
        </p:spPr>
        <p:txBody>
          <a:bodyPr wrap="none"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Times New Roman" pitchFamily="16" charset="0"/>
              <a:buNone/>
              <a:defRPr/>
            </a:pPr>
            <a:endParaRPr lang="de-DE" sz="2359">
              <a:latin typeface="+mn-lt"/>
              <a:ea typeface="SimSun" charset="-122"/>
            </a:endParaRPr>
          </a:p>
        </p:txBody>
      </p:sp>
      <p:sp>
        <p:nvSpPr>
          <p:cNvPr id="564228" name="Rectangle 4"/>
          <p:cNvSpPr>
            <a:spLocks noChangeArrowheads="1"/>
          </p:cNvSpPr>
          <p:nvPr/>
        </p:nvSpPr>
        <p:spPr bwMode="auto">
          <a:xfrm>
            <a:off x="2524426" y="175699"/>
            <a:ext cx="7830102" cy="650817"/>
          </a:xfrm>
          <a:prstGeom prst="rect">
            <a:avLst/>
          </a:prstGeom>
          <a:noFill/>
          <a:ln>
            <a:noFill/>
          </a:ln>
          <a:extLst/>
        </p:spPr>
        <p:txBody>
          <a:bodyPr lIns="91438" tIns="45719" rIns="91438" bIns="45719">
            <a:spAutoFit/>
          </a:bodyPr>
          <a:lstStyle/>
          <a:p>
            <a:pPr algn="ctr">
              <a:buFont typeface="Times New Roman" pitchFamily="16" charset="0"/>
              <a:buNone/>
              <a:defRPr/>
            </a:pPr>
            <a:r>
              <a:rPr lang="de-DE" sz="3629" b="1" dirty="0">
                <a:latin typeface="+mj-lt"/>
                <a:ea typeface="SimSun" charset="-122"/>
              </a:rPr>
              <a:t>Gliederung</a:t>
            </a:r>
            <a:r>
              <a:rPr lang="de-DE" sz="2812" dirty="0">
                <a:latin typeface="Calibri" pitchFamily="34" charset="0"/>
                <a:ea typeface="SimSun" charset="-122"/>
              </a:rPr>
              <a:t>         </a:t>
            </a:r>
          </a:p>
        </p:txBody>
      </p:sp>
      <p:sp>
        <p:nvSpPr>
          <p:cNvPr id="564230" name="Text Box 6"/>
          <p:cNvSpPr txBox="1">
            <a:spLocks noChangeArrowheads="1"/>
          </p:cNvSpPr>
          <p:nvPr/>
        </p:nvSpPr>
        <p:spPr bwMode="auto">
          <a:xfrm>
            <a:off x="2764931" y="1238531"/>
            <a:ext cx="7452783" cy="455379"/>
          </a:xfrm>
          <a:prstGeom prst="rect">
            <a:avLst/>
          </a:prstGeom>
          <a:solidFill>
            <a:srgbClr val="FFCC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Clr>
                <a:srgbClr val="FFC000"/>
              </a:buClr>
              <a:buFontTx/>
              <a:buChar char="•"/>
              <a:defRPr/>
            </a:pPr>
            <a:r>
              <a:rPr lang="de-DE" sz="2359" dirty="0">
                <a:latin typeface="+mn-lt"/>
                <a:ea typeface="SimSun" charset="-122"/>
              </a:rPr>
              <a:t>  </a:t>
            </a:r>
            <a:r>
              <a:rPr lang="de-DE" sz="1814" dirty="0">
                <a:latin typeface="+mn-lt"/>
                <a:ea typeface="SimSun" charset="-122"/>
              </a:rPr>
              <a:t>Wer war Karl Marx ?         </a:t>
            </a:r>
            <a:endParaRPr lang="de-DE" sz="2359" dirty="0">
              <a:latin typeface="+mn-lt"/>
              <a:ea typeface="SimSun" charset="-122"/>
            </a:endParaRPr>
          </a:p>
        </p:txBody>
      </p:sp>
      <p:sp>
        <p:nvSpPr>
          <p:cNvPr id="564234" name="Text Box 10"/>
          <p:cNvSpPr txBox="1">
            <a:spLocks noChangeArrowheads="1"/>
          </p:cNvSpPr>
          <p:nvPr/>
        </p:nvSpPr>
        <p:spPr bwMode="auto">
          <a:xfrm>
            <a:off x="2780773" y="2014772"/>
            <a:ext cx="7436941" cy="371510"/>
          </a:xfrm>
          <a:prstGeom prst="rect">
            <a:avLst/>
          </a:prstGeom>
          <a:solidFill>
            <a:srgbClr val="FFCC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Clr>
                <a:srgbClr val="FFC000"/>
              </a:buClr>
              <a:buFontTx/>
              <a:buChar char="•"/>
              <a:defRPr/>
            </a:pPr>
            <a:r>
              <a:rPr lang="de-DE" sz="1814" dirty="0">
                <a:latin typeface="+mn-lt"/>
                <a:ea typeface="SimSun" charset="-122"/>
              </a:rPr>
              <a:t>  Um welche Krisen handelt es sich ?               </a:t>
            </a:r>
          </a:p>
        </p:txBody>
      </p:sp>
      <p:sp>
        <p:nvSpPr>
          <p:cNvPr id="564235" name="Text Box 11"/>
          <p:cNvSpPr txBox="1">
            <a:spLocks noChangeArrowheads="1"/>
          </p:cNvSpPr>
          <p:nvPr/>
        </p:nvSpPr>
        <p:spPr bwMode="auto">
          <a:xfrm>
            <a:off x="2767811" y="2795335"/>
            <a:ext cx="7436941" cy="371510"/>
          </a:xfrm>
          <a:prstGeom prst="rect">
            <a:avLst/>
          </a:prstGeom>
          <a:solidFill>
            <a:srgbClr val="FFCC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Clr>
                <a:srgbClr val="FFC000"/>
              </a:buClr>
              <a:buFontTx/>
              <a:buChar char="•"/>
              <a:defRPr/>
            </a:pPr>
            <a:r>
              <a:rPr lang="de-DE" sz="1814" dirty="0">
                <a:latin typeface="+mn-lt"/>
                <a:ea typeface="SimSun" charset="-122"/>
              </a:rPr>
              <a:t>  Kritik bürgerlicher Krisentheorien  </a:t>
            </a:r>
          </a:p>
        </p:txBody>
      </p:sp>
      <p:sp>
        <p:nvSpPr>
          <p:cNvPr id="564236" name="Text Box 12"/>
          <p:cNvSpPr txBox="1">
            <a:spLocks noChangeArrowheads="1"/>
          </p:cNvSpPr>
          <p:nvPr/>
        </p:nvSpPr>
        <p:spPr bwMode="auto">
          <a:xfrm>
            <a:off x="2749090" y="3639263"/>
            <a:ext cx="7452782" cy="455379"/>
          </a:xfrm>
          <a:prstGeom prst="rect">
            <a:avLst/>
          </a:prstGeom>
          <a:solidFill>
            <a:srgbClr val="FFCC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Clr>
                <a:srgbClr val="FFC000"/>
              </a:buClr>
              <a:buFontTx/>
              <a:buChar char="•"/>
              <a:defRPr/>
            </a:pPr>
            <a:r>
              <a:rPr lang="de-DE" sz="2359" dirty="0">
                <a:latin typeface="+mn-lt"/>
                <a:ea typeface="SimSun" charset="-122"/>
              </a:rPr>
              <a:t>  </a:t>
            </a:r>
            <a:r>
              <a:rPr lang="de-DE" sz="1814" dirty="0">
                <a:latin typeface="+mn-lt"/>
                <a:ea typeface="SimSun" charset="-122"/>
              </a:rPr>
              <a:t>Marx Erklärung der zyklischen Wirtschaftskrisen        </a:t>
            </a:r>
            <a:endParaRPr lang="de-DE" sz="2359" dirty="0">
              <a:latin typeface="+mn-lt"/>
              <a:ea typeface="SimSun" charset="-122"/>
            </a:endParaRPr>
          </a:p>
        </p:txBody>
      </p:sp>
      <p:sp>
        <p:nvSpPr>
          <p:cNvPr id="564238" name="Text Box 14"/>
          <p:cNvSpPr txBox="1">
            <a:spLocks noChangeArrowheads="1"/>
          </p:cNvSpPr>
          <p:nvPr/>
        </p:nvSpPr>
        <p:spPr bwMode="auto">
          <a:xfrm>
            <a:off x="2749090" y="4484632"/>
            <a:ext cx="7451342" cy="455379"/>
          </a:xfrm>
          <a:prstGeom prst="rect">
            <a:avLst/>
          </a:prstGeom>
          <a:solidFill>
            <a:srgbClr val="FFCC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Clr>
                <a:srgbClr val="FFC000"/>
              </a:buClr>
              <a:buFontTx/>
              <a:buChar char="•"/>
              <a:defRPr/>
            </a:pPr>
            <a:r>
              <a:rPr lang="de-DE" sz="2359" dirty="0">
                <a:latin typeface="+mn-lt"/>
                <a:ea typeface="SimSun" charset="-122"/>
              </a:rPr>
              <a:t>  </a:t>
            </a:r>
            <a:r>
              <a:rPr lang="de-DE" sz="1814" dirty="0">
                <a:latin typeface="+mn-lt"/>
                <a:ea typeface="SimSun" charset="-122"/>
              </a:rPr>
              <a:t>Marx Erklärung der Finanzkrisen   </a:t>
            </a:r>
            <a:endParaRPr lang="de-DE" sz="2359" dirty="0">
              <a:latin typeface="+mn-lt"/>
              <a:ea typeface="SimSun" charset="-122"/>
            </a:endParaRPr>
          </a:p>
        </p:txBody>
      </p:sp>
      <p:sp>
        <p:nvSpPr>
          <p:cNvPr id="564239" name="Text Box 15"/>
          <p:cNvSpPr txBox="1">
            <a:spLocks noChangeArrowheads="1"/>
          </p:cNvSpPr>
          <p:nvPr/>
        </p:nvSpPr>
        <p:spPr bwMode="auto">
          <a:xfrm>
            <a:off x="2785093" y="5319919"/>
            <a:ext cx="7340451" cy="371510"/>
          </a:xfrm>
          <a:prstGeom prst="rect">
            <a:avLst/>
          </a:prstGeom>
          <a:solidFill>
            <a:srgbClr val="FFCC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Clr>
                <a:srgbClr val="FFC000"/>
              </a:buClr>
              <a:buFontTx/>
              <a:buChar char="•"/>
              <a:defRPr/>
            </a:pPr>
            <a:r>
              <a:rPr lang="de-DE" sz="1814" dirty="0">
                <a:latin typeface="+mn-lt"/>
                <a:ea typeface="SimSun" charset="-122"/>
              </a:rPr>
              <a:t>  Was tun ? </a:t>
            </a:r>
          </a:p>
        </p:txBody>
      </p:sp>
      <p:sp>
        <p:nvSpPr>
          <p:cNvPr id="44042" name="Foliennummernplatzhalter 1"/>
          <p:cNvSpPr>
            <a:spLocks noGrp="1"/>
          </p:cNvSpPr>
          <p:nvPr>
            <p:ph type="sldNum" sz="quarter" idx="4294967295"/>
          </p:nvPr>
        </p:nvSpPr>
        <p:spPr bwMode="auto">
          <a:xfrm>
            <a:off x="8541378"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0588F4BD-701E-474E-8D50-003C02E451E5}"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3</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91978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500"/>
                                  </p:stCondLst>
                                  <p:iterate type="lt">
                                    <p:tmAbs val="100"/>
                                  </p:iterate>
                                  <p:childTnLst>
                                    <p:set>
                                      <p:cBhvr>
                                        <p:cTn id="6" dur="1" fill="hold">
                                          <p:stCondLst>
                                            <p:cond delay="0"/>
                                          </p:stCondLst>
                                        </p:cTn>
                                        <p:tgtEl>
                                          <p:spTgt spid="5642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64230"/>
                                        </p:tgtEl>
                                        <p:attrNameLst>
                                          <p:attrName>style.visibility</p:attrName>
                                        </p:attrNameLst>
                                      </p:cBhvr>
                                      <p:to>
                                        <p:strVal val="visible"/>
                                      </p:to>
                                    </p:set>
                                    <p:animEffect transition="in" filter="blinds(horizontal)">
                                      <p:cBhvr>
                                        <p:cTn id="11" dur="500"/>
                                        <p:tgtEl>
                                          <p:spTgt spid="56423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64234"/>
                                        </p:tgtEl>
                                        <p:attrNameLst>
                                          <p:attrName>style.visibility</p:attrName>
                                        </p:attrNameLst>
                                      </p:cBhvr>
                                      <p:to>
                                        <p:strVal val="visible"/>
                                      </p:to>
                                    </p:set>
                                    <p:animEffect transition="in" filter="blinds(horizontal)">
                                      <p:cBhvr>
                                        <p:cTn id="16" dur="500"/>
                                        <p:tgtEl>
                                          <p:spTgt spid="56423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64235"/>
                                        </p:tgtEl>
                                        <p:attrNameLst>
                                          <p:attrName>style.visibility</p:attrName>
                                        </p:attrNameLst>
                                      </p:cBhvr>
                                      <p:to>
                                        <p:strVal val="visible"/>
                                      </p:to>
                                    </p:set>
                                    <p:animEffect transition="in" filter="blinds(horizontal)">
                                      <p:cBhvr>
                                        <p:cTn id="21" dur="500"/>
                                        <p:tgtEl>
                                          <p:spTgt spid="56423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64236"/>
                                        </p:tgtEl>
                                        <p:attrNameLst>
                                          <p:attrName>style.visibility</p:attrName>
                                        </p:attrNameLst>
                                      </p:cBhvr>
                                      <p:to>
                                        <p:strVal val="visible"/>
                                      </p:to>
                                    </p:set>
                                    <p:animEffect transition="in" filter="blinds(horizontal)">
                                      <p:cBhvr>
                                        <p:cTn id="26" dur="500"/>
                                        <p:tgtEl>
                                          <p:spTgt spid="56423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64238"/>
                                        </p:tgtEl>
                                        <p:attrNameLst>
                                          <p:attrName>style.visibility</p:attrName>
                                        </p:attrNameLst>
                                      </p:cBhvr>
                                      <p:to>
                                        <p:strVal val="visible"/>
                                      </p:to>
                                    </p:set>
                                    <p:animEffect transition="in" filter="blinds(horizontal)">
                                      <p:cBhvr>
                                        <p:cTn id="31" dur="500"/>
                                        <p:tgtEl>
                                          <p:spTgt spid="56423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64239"/>
                                        </p:tgtEl>
                                        <p:attrNameLst>
                                          <p:attrName>style.visibility</p:attrName>
                                        </p:attrNameLst>
                                      </p:cBhvr>
                                      <p:to>
                                        <p:strVal val="visible"/>
                                      </p:to>
                                    </p:set>
                                    <p:animEffect transition="in" filter="blinds(horizontal)">
                                      <p:cBhvr>
                                        <p:cTn id="36" dur="500"/>
                                        <p:tgtEl>
                                          <p:spTgt spid="564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8" grpId="0"/>
      <p:bldP spid="564230" grpId="0" animBg="1"/>
      <p:bldP spid="564234" grpId="0" animBg="1"/>
      <p:bldP spid="564235" grpId="0" animBg="1"/>
      <p:bldP spid="564236" grpId="0" animBg="1"/>
      <p:bldP spid="564238" grpId="0" animBg="1"/>
      <p:bldP spid="56423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nummernplatzhalter 3"/>
          <p:cNvSpPr>
            <a:spLocks noGrp="1"/>
          </p:cNvSpPr>
          <p:nvPr>
            <p:ph type="sldNum" sz="quarter" idx="4294967295"/>
          </p:nvPr>
        </p:nvSpPr>
        <p:spPr bwMode="auto">
          <a:xfrm>
            <a:off x="1980049" y="6356828"/>
            <a:ext cx="2134304" cy="3643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7885E814-D5E4-40CB-8E49-10637D5BE852}"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30</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0659" name="Text Box 2"/>
          <p:cNvSpPr txBox="1">
            <a:spLocks noChangeArrowheads="1"/>
          </p:cNvSpPr>
          <p:nvPr/>
        </p:nvSpPr>
        <p:spPr bwMode="auto">
          <a:xfrm>
            <a:off x="2914707" y="2511625"/>
            <a:ext cx="184727" cy="455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p>
            <a:pPr hangingPunct="1"/>
            <a:endParaRPr lang="de-DE" altLang="de-DE" sz="2359">
              <a:ea typeface="Arial Unicode MS" panose="020B0604020202020204" pitchFamily="34" charset="-128"/>
              <a:cs typeface="Arial Unicode MS" panose="020B0604020202020204" pitchFamily="34" charset="-128"/>
            </a:endParaRPr>
          </a:p>
        </p:txBody>
      </p:sp>
      <p:sp>
        <p:nvSpPr>
          <p:cNvPr id="580611" name="Rectangle 3"/>
          <p:cNvSpPr>
            <a:spLocks noChangeArrowheads="1"/>
          </p:cNvSpPr>
          <p:nvPr/>
        </p:nvSpPr>
        <p:spPr bwMode="auto">
          <a:xfrm>
            <a:off x="1980049" y="321155"/>
            <a:ext cx="8404722" cy="6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algn="ctr"/>
            <a:r>
              <a:rPr lang="de-DE" altLang="de-DE" sz="3629" b="1">
                <a:solidFill>
                  <a:schemeClr val="tx2"/>
                </a:solidFill>
                <a:ea typeface="Arial Unicode MS" panose="020B0604020202020204" pitchFamily="34" charset="-128"/>
                <a:cs typeface="Arial Unicode MS" panose="020B0604020202020204" pitchFamily="34" charset="-128"/>
              </a:rPr>
              <a:t>Marx zur  Periodizität der Krisen</a:t>
            </a:r>
          </a:p>
        </p:txBody>
      </p:sp>
      <p:sp>
        <p:nvSpPr>
          <p:cNvPr id="580612" name="Text Box 4"/>
          <p:cNvSpPr txBox="1">
            <a:spLocks noChangeArrowheads="1"/>
          </p:cNvSpPr>
          <p:nvPr/>
        </p:nvSpPr>
        <p:spPr bwMode="auto">
          <a:xfrm>
            <a:off x="2502824" y="2564910"/>
            <a:ext cx="7470065" cy="1209047"/>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Marx: „Es verhält sich mit diesem industriellen Zyklus so, dass derselbe Kreislauf, nachdem der erste Anstoß einmal gegeben, sich periodisch reproduzieren muß.“                                  </a:t>
            </a:r>
          </a:p>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(MEW 23, S. 506)</a:t>
            </a:r>
          </a:p>
        </p:txBody>
      </p:sp>
      <p:sp>
        <p:nvSpPr>
          <p:cNvPr id="70662" name="Line 8"/>
          <p:cNvSpPr>
            <a:spLocks noChangeShapeType="1"/>
          </p:cNvSpPr>
          <p:nvPr/>
        </p:nvSpPr>
        <p:spPr bwMode="auto">
          <a:xfrm flipV="1">
            <a:off x="7641283" y="3583097"/>
            <a:ext cx="119533" cy="1008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lIns="91438" tIns="45719" rIns="91438" bIns="45719" anchor="ctr">
            <a:spAutoFit/>
          </a:bodyPr>
          <a:lstStyle/>
          <a:p>
            <a:endParaRPr lang="de-DE" sz="1633"/>
          </a:p>
        </p:txBody>
      </p:sp>
      <p:sp>
        <p:nvSpPr>
          <p:cNvPr id="7" name="Rechteck 6"/>
          <p:cNvSpPr>
            <a:spLocks noChangeArrowheads="1"/>
          </p:cNvSpPr>
          <p:nvPr/>
        </p:nvSpPr>
        <p:spPr bwMode="auto">
          <a:xfrm>
            <a:off x="3431721" y="1412790"/>
            <a:ext cx="4572480" cy="92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r>
              <a:rPr lang="de-DE" altLang="de-DE" sz="1814">
                <a:ea typeface="Arial Unicode MS" panose="020B0604020202020204" pitchFamily="34" charset="-128"/>
                <a:cs typeface="Arial Unicode MS" panose="020B0604020202020204" pitchFamily="34" charset="-128"/>
              </a:rPr>
              <a:t>Die Krise ist nach Marx eine periodische Dauererscheinung der industriell kapitalistischen Produktion. </a:t>
            </a:r>
          </a:p>
        </p:txBody>
      </p:sp>
      <p:sp>
        <p:nvSpPr>
          <p:cNvPr id="2" name="Text Box 4"/>
          <p:cNvSpPr txBox="1">
            <a:spLocks noChangeArrowheads="1"/>
          </p:cNvSpPr>
          <p:nvPr/>
        </p:nvSpPr>
        <p:spPr bwMode="auto">
          <a:xfrm>
            <a:off x="2502824" y="4365099"/>
            <a:ext cx="7470065" cy="1209047"/>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Entscheidend ist, dass nach Marx der Krisenzyklus nicht mit der allgemeinen kapitalistischen Produktionsweise, sondern erst mit der Industria-lisierung Anfang des 19. Jahrhunderts begann.                              	(MEW 23 ,S.20 ; MEW 4,S.97 )</a:t>
            </a:r>
          </a:p>
        </p:txBody>
      </p:sp>
    </p:spTree>
    <p:extLst>
      <p:ext uri="{BB962C8B-B14F-4D97-AF65-F5344CB8AC3E}">
        <p14:creationId xmlns:p14="http://schemas.microsoft.com/office/powerpoint/2010/main" val="1109152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500"/>
                                  </p:stCondLst>
                                  <p:iterate type="lt">
                                    <p:tmAbs val="100"/>
                                  </p:iterate>
                                  <p:childTnLst>
                                    <p:set>
                                      <p:cBhvr>
                                        <p:cTn id="6" dur="1" fill="hold">
                                          <p:stCondLst>
                                            <p:cond delay="0"/>
                                          </p:stCondLst>
                                        </p:cTn>
                                        <p:tgtEl>
                                          <p:spTgt spid="5806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80612"/>
                                        </p:tgtEl>
                                        <p:attrNameLst>
                                          <p:attrName>style.visibility</p:attrName>
                                        </p:attrNameLst>
                                      </p:cBhvr>
                                      <p:to>
                                        <p:strVal val="visible"/>
                                      </p:to>
                                    </p:set>
                                    <p:animEffect transition="in" filter="blinds(horizontal)">
                                      <p:cBhvr>
                                        <p:cTn id="16" dur="500"/>
                                        <p:tgtEl>
                                          <p:spTgt spid="58061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1" grpId="0"/>
      <p:bldP spid="580612" grpId="0" animBg="1"/>
      <p:bldP spid="7" grpId="0"/>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nummernplatzhalter 1"/>
          <p:cNvSpPr>
            <a:spLocks noGrp="1"/>
          </p:cNvSpPr>
          <p:nvPr>
            <p:ph type="sldNum" sz="quarter" idx="4294967295"/>
          </p:nvPr>
        </p:nvSpPr>
        <p:spPr bwMode="auto">
          <a:xfrm>
            <a:off x="1942605" y="6486441"/>
            <a:ext cx="2134304" cy="3643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sz="1814">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AFCC0575-A83E-4353-94EB-24297188DF4C}" type="slidenum">
              <a:rPr lang="de-DE" altLang="de-DE" sz="1814">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31</a:t>
            </a:fld>
            <a:endParaRPr lang="de-DE" altLang="de-DE" sz="1814">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2771" name="Text Box 2"/>
          <p:cNvSpPr txBox="1">
            <a:spLocks noChangeArrowheads="1"/>
          </p:cNvSpPr>
          <p:nvPr/>
        </p:nvSpPr>
        <p:spPr bwMode="auto">
          <a:xfrm>
            <a:off x="1654575" y="1"/>
            <a:ext cx="8818045" cy="1209303"/>
          </a:xfrm>
          <a:prstGeom prst="rect">
            <a:avLst/>
          </a:prstGeom>
          <a:noFill/>
          <a:ln>
            <a:noFill/>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buFont typeface="Times New Roman" pitchFamily="16" charset="0"/>
              <a:buNone/>
              <a:defRPr/>
            </a:pPr>
            <a:r>
              <a:rPr lang="de-DE" sz="3629" b="1" dirty="0">
                <a:solidFill>
                  <a:srgbClr val="000000"/>
                </a:solidFill>
                <a:latin typeface="+mj-lt"/>
                <a:ea typeface="SimSun" charset="-122"/>
              </a:rPr>
              <a:t>Marx unterteilt den Konjunkturzyklus in vier Phasen</a:t>
            </a:r>
          </a:p>
        </p:txBody>
      </p:sp>
      <p:sp>
        <p:nvSpPr>
          <p:cNvPr id="71684" name="Text Box 3"/>
          <p:cNvSpPr txBox="1">
            <a:spLocks noChangeArrowheads="1"/>
          </p:cNvSpPr>
          <p:nvPr/>
        </p:nvSpPr>
        <p:spPr bwMode="auto">
          <a:xfrm>
            <a:off x="2590673" y="990824"/>
            <a:ext cx="7468624" cy="3554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eaLnBrk="0"/>
            <a:endParaRPr lang="de-DE" altLang="de-DE" sz="2812">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pPr eaLnBrk="0"/>
            <a:endParaRPr lang="de-DE" altLang="de-DE" sz="2812">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pPr eaLnBrk="0"/>
            <a:endParaRPr lang="de-DE" altLang="de-DE" sz="2812">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pPr eaLnBrk="0"/>
            <a:endParaRPr lang="de-DE" altLang="de-DE" sz="2812">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pPr eaLnBrk="0"/>
            <a:endParaRPr lang="de-DE" altLang="de-DE" sz="2812">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pPr eaLnBrk="0"/>
            <a:endParaRPr lang="de-DE" altLang="de-DE" sz="2812">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pPr eaLnBrk="0"/>
            <a:endParaRPr lang="de-DE" altLang="de-DE" sz="2812">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pPr eaLnBrk="0"/>
            <a:endParaRPr lang="de-DE" altLang="de-DE" sz="2812">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71685" name="Text Box 4"/>
          <p:cNvSpPr txBox="1">
            <a:spLocks noChangeArrowheads="1"/>
          </p:cNvSpPr>
          <p:nvPr/>
        </p:nvSpPr>
        <p:spPr bwMode="auto">
          <a:xfrm>
            <a:off x="2628117" y="1729623"/>
            <a:ext cx="7315968" cy="37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eaLnBrk="0"/>
            <a:endPar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71686" name="Rectangle 5"/>
          <p:cNvSpPr>
            <a:spLocks noChangeArrowheads="1"/>
          </p:cNvSpPr>
          <p:nvPr/>
        </p:nvSpPr>
        <p:spPr bwMode="auto">
          <a:xfrm>
            <a:off x="2171589" y="1408468"/>
            <a:ext cx="7848824" cy="4954120"/>
          </a:xfrm>
          <a:prstGeom prst="rect">
            <a:avLst/>
          </a:prstGeom>
          <a:gradFill rotWithShape="0">
            <a:gsLst>
              <a:gs pos="0">
                <a:srgbClr val="66FFCC"/>
              </a:gs>
              <a:gs pos="50000">
                <a:srgbClr val="FFFFFF"/>
              </a:gs>
              <a:gs pos="100000">
                <a:srgbClr val="66FF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nchor="ctr"/>
          <a:lstStyle/>
          <a:p>
            <a:pPr eaLnBrk="0"/>
            <a:endPar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71687" name="Line 6"/>
          <p:cNvSpPr>
            <a:spLocks noChangeShapeType="1"/>
          </p:cNvSpPr>
          <p:nvPr/>
        </p:nvSpPr>
        <p:spPr bwMode="auto">
          <a:xfrm flipV="1">
            <a:off x="3315068" y="1958606"/>
            <a:ext cx="0" cy="29724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688" name="Line 7"/>
          <p:cNvSpPr>
            <a:spLocks noChangeShapeType="1"/>
          </p:cNvSpPr>
          <p:nvPr/>
        </p:nvSpPr>
        <p:spPr bwMode="auto">
          <a:xfrm>
            <a:off x="3315069" y="4931078"/>
            <a:ext cx="632514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689" name="Line 8"/>
          <p:cNvSpPr>
            <a:spLocks noChangeShapeType="1"/>
          </p:cNvSpPr>
          <p:nvPr/>
        </p:nvSpPr>
        <p:spPr bwMode="auto">
          <a:xfrm flipV="1">
            <a:off x="3466285" y="1958606"/>
            <a:ext cx="6021272" cy="2438176"/>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690" name="Freeform 9"/>
          <p:cNvSpPr>
            <a:spLocks/>
          </p:cNvSpPr>
          <p:nvPr/>
        </p:nvSpPr>
        <p:spPr bwMode="auto">
          <a:xfrm>
            <a:off x="3466285" y="2111262"/>
            <a:ext cx="5335760" cy="2667160"/>
          </a:xfrm>
          <a:custGeom>
            <a:avLst/>
            <a:gdLst>
              <a:gd name="T0" fmla="*/ 0 w 3216"/>
              <a:gd name="T1" fmla="*/ 2147483647 h 1680"/>
              <a:gd name="T2" fmla="*/ 2147483647 w 3216"/>
              <a:gd name="T3" fmla="*/ 2147483647 h 1680"/>
              <a:gd name="T4" fmla="*/ 2147483647 w 3216"/>
              <a:gd name="T5" fmla="*/ 2147483647 h 1680"/>
              <a:gd name="T6" fmla="*/ 2147483647 w 3216"/>
              <a:gd name="T7" fmla="*/ 2147483647 h 1680"/>
              <a:gd name="T8" fmla="*/ 2147483647 w 3216"/>
              <a:gd name="T9" fmla="*/ 0 h 1680"/>
              <a:gd name="T10" fmla="*/ 0 60000 65536"/>
              <a:gd name="T11" fmla="*/ 0 60000 65536"/>
              <a:gd name="T12" fmla="*/ 0 60000 65536"/>
              <a:gd name="T13" fmla="*/ 0 60000 65536"/>
              <a:gd name="T14" fmla="*/ 0 60000 65536"/>
              <a:gd name="T15" fmla="*/ 0 w 3216"/>
              <a:gd name="T16" fmla="*/ 0 h 1680"/>
              <a:gd name="T17" fmla="*/ 3216 w 3216"/>
              <a:gd name="T18" fmla="*/ 1680 h 1680"/>
            </a:gdLst>
            <a:ahLst/>
            <a:cxnLst>
              <a:cxn ang="T10">
                <a:pos x="T0" y="T1"/>
              </a:cxn>
              <a:cxn ang="T11">
                <a:pos x="T2" y="T3"/>
              </a:cxn>
              <a:cxn ang="T12">
                <a:pos x="T4" y="T5"/>
              </a:cxn>
              <a:cxn ang="T13">
                <a:pos x="T6" y="T7"/>
              </a:cxn>
              <a:cxn ang="T14">
                <a:pos x="T8" y="T9"/>
              </a:cxn>
            </a:cxnLst>
            <a:rect l="T15" t="T16" r="T17" b="T18"/>
            <a:pathLst>
              <a:path w="3216" h="1680">
                <a:moveTo>
                  <a:pt x="0" y="1296"/>
                </a:moveTo>
                <a:cubicBezTo>
                  <a:pt x="284" y="1488"/>
                  <a:pt x="568" y="1680"/>
                  <a:pt x="816" y="1488"/>
                </a:cubicBezTo>
                <a:cubicBezTo>
                  <a:pt x="1064" y="1296"/>
                  <a:pt x="1144" y="264"/>
                  <a:pt x="1488" y="144"/>
                </a:cubicBezTo>
                <a:cubicBezTo>
                  <a:pt x="1832" y="24"/>
                  <a:pt x="2592" y="792"/>
                  <a:pt x="2880" y="768"/>
                </a:cubicBezTo>
                <a:cubicBezTo>
                  <a:pt x="3168" y="744"/>
                  <a:pt x="3192" y="372"/>
                  <a:pt x="3216" y="0"/>
                </a:cubicBezTo>
              </a:path>
            </a:pathLst>
          </a:custGeom>
          <a:noFill/>
          <a:ln w="28575" cmpd="sng">
            <a:solidFill>
              <a:srgbClr val="FF3300"/>
            </a:solidFill>
            <a:round/>
            <a:headEnd/>
            <a:tailEnd/>
          </a:ln>
          <a:extLst>
            <a:ext uri="{909E8E84-426E-40DD-AFC4-6F175D3DCCD1}">
              <a14:hiddenFill xmlns:a14="http://schemas.microsoft.com/office/drawing/2010/main">
                <a:solidFill>
                  <a:srgbClr val="FFFFFF"/>
                </a:solidFill>
              </a14:hiddenFill>
            </a:ext>
          </a:extLst>
        </p:spPr>
        <p:txBody>
          <a:bodyPr lIns="91438" tIns="45719" rIns="91438" bIns="45719"/>
          <a:lstStyle/>
          <a:p>
            <a:endParaRPr lang="de-DE" sz="1633"/>
          </a:p>
        </p:txBody>
      </p:sp>
      <p:sp>
        <p:nvSpPr>
          <p:cNvPr id="71691" name="Text Box 10"/>
          <p:cNvSpPr txBox="1">
            <a:spLocks noChangeArrowheads="1"/>
          </p:cNvSpPr>
          <p:nvPr/>
        </p:nvSpPr>
        <p:spPr bwMode="auto">
          <a:xfrm>
            <a:off x="2475461" y="1650414"/>
            <a:ext cx="1616079" cy="371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Inlandsprodukt</a:t>
            </a:r>
          </a:p>
        </p:txBody>
      </p:sp>
      <p:sp>
        <p:nvSpPr>
          <p:cNvPr id="71692" name="Text Box 11"/>
          <p:cNvSpPr txBox="1">
            <a:spLocks noChangeArrowheads="1"/>
          </p:cNvSpPr>
          <p:nvPr/>
        </p:nvSpPr>
        <p:spPr bwMode="auto">
          <a:xfrm>
            <a:off x="9487557" y="5079415"/>
            <a:ext cx="537002" cy="371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Zeit</a:t>
            </a:r>
          </a:p>
        </p:txBody>
      </p:sp>
      <p:sp>
        <p:nvSpPr>
          <p:cNvPr id="71693" name="Line 12"/>
          <p:cNvSpPr>
            <a:spLocks noChangeShapeType="1"/>
          </p:cNvSpPr>
          <p:nvPr/>
        </p:nvSpPr>
        <p:spPr bwMode="auto">
          <a:xfrm>
            <a:off x="4533436" y="4625766"/>
            <a:ext cx="0" cy="6855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694" name="Line 13"/>
          <p:cNvSpPr>
            <a:spLocks noChangeShapeType="1"/>
          </p:cNvSpPr>
          <p:nvPr/>
        </p:nvSpPr>
        <p:spPr bwMode="auto">
          <a:xfrm>
            <a:off x="6058557" y="2340247"/>
            <a:ext cx="0" cy="2971031"/>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695" name="Line 14"/>
          <p:cNvSpPr>
            <a:spLocks noChangeShapeType="1"/>
          </p:cNvSpPr>
          <p:nvPr/>
        </p:nvSpPr>
        <p:spPr bwMode="auto">
          <a:xfrm>
            <a:off x="8191420" y="3329631"/>
            <a:ext cx="0" cy="190532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696" name="Line 15"/>
          <p:cNvSpPr>
            <a:spLocks noChangeShapeType="1"/>
          </p:cNvSpPr>
          <p:nvPr/>
        </p:nvSpPr>
        <p:spPr bwMode="auto">
          <a:xfrm flipV="1">
            <a:off x="4686092" y="3787598"/>
            <a:ext cx="0" cy="6855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697" name="Line 16"/>
          <p:cNvSpPr>
            <a:spLocks noChangeShapeType="1"/>
          </p:cNvSpPr>
          <p:nvPr/>
        </p:nvSpPr>
        <p:spPr bwMode="auto">
          <a:xfrm flipV="1">
            <a:off x="5144061" y="3178415"/>
            <a:ext cx="0" cy="53285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698" name="Line 17"/>
          <p:cNvSpPr>
            <a:spLocks noChangeShapeType="1"/>
          </p:cNvSpPr>
          <p:nvPr/>
        </p:nvSpPr>
        <p:spPr bwMode="auto">
          <a:xfrm flipV="1">
            <a:off x="5447933" y="2340247"/>
            <a:ext cx="0" cy="53285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699" name="Line 18"/>
          <p:cNvSpPr>
            <a:spLocks noChangeShapeType="1"/>
          </p:cNvSpPr>
          <p:nvPr/>
        </p:nvSpPr>
        <p:spPr bwMode="auto">
          <a:xfrm>
            <a:off x="6362428" y="2416575"/>
            <a:ext cx="0" cy="53285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700" name="Line 19"/>
          <p:cNvSpPr>
            <a:spLocks noChangeShapeType="1"/>
          </p:cNvSpPr>
          <p:nvPr/>
        </p:nvSpPr>
        <p:spPr bwMode="auto">
          <a:xfrm>
            <a:off x="7047940" y="2796775"/>
            <a:ext cx="0" cy="53285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701" name="Line 20"/>
          <p:cNvSpPr>
            <a:spLocks noChangeShapeType="1"/>
          </p:cNvSpPr>
          <p:nvPr/>
        </p:nvSpPr>
        <p:spPr bwMode="auto">
          <a:xfrm>
            <a:off x="7734893" y="3254742"/>
            <a:ext cx="0" cy="4565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71702" name="Text Box 21"/>
          <p:cNvSpPr txBox="1">
            <a:spLocks noChangeArrowheads="1"/>
          </p:cNvSpPr>
          <p:nvPr/>
        </p:nvSpPr>
        <p:spPr bwMode="auto">
          <a:xfrm>
            <a:off x="3986179" y="3937374"/>
            <a:ext cx="1233923" cy="371510"/>
          </a:xfrm>
          <a:prstGeom prst="rect">
            <a:avLst/>
          </a:prstGeom>
          <a:solidFill>
            <a:srgbClr val="FFFFFF"/>
          </a:solidFill>
          <a:ln w="3175">
            <a:solidFill>
              <a:srgbClr val="000000"/>
            </a:solidFill>
            <a:miter lim="800000"/>
            <a:headEnd/>
            <a:tailEnd/>
          </a:ln>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Prosperität</a:t>
            </a:r>
          </a:p>
        </p:txBody>
      </p:sp>
      <p:sp>
        <p:nvSpPr>
          <p:cNvPr id="71703" name="Text Box 22"/>
          <p:cNvSpPr txBox="1">
            <a:spLocks noChangeArrowheads="1"/>
          </p:cNvSpPr>
          <p:nvPr/>
        </p:nvSpPr>
        <p:spPr bwMode="auto">
          <a:xfrm>
            <a:off x="4099951" y="2641238"/>
            <a:ext cx="1701039" cy="371510"/>
          </a:xfrm>
          <a:prstGeom prst="rect">
            <a:avLst/>
          </a:prstGeom>
          <a:solidFill>
            <a:srgbClr val="FFFFFF"/>
          </a:solidFill>
          <a:ln w="3175">
            <a:solidFill>
              <a:srgbClr val="000000"/>
            </a:solidFill>
            <a:miter lim="800000"/>
            <a:headEnd/>
            <a:tailEnd/>
          </a:ln>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Überproduktion</a:t>
            </a:r>
          </a:p>
        </p:txBody>
      </p:sp>
      <p:sp>
        <p:nvSpPr>
          <p:cNvPr id="71704" name="Text Box 23"/>
          <p:cNvSpPr txBox="1">
            <a:spLocks noChangeArrowheads="1"/>
          </p:cNvSpPr>
          <p:nvPr/>
        </p:nvSpPr>
        <p:spPr bwMode="auto">
          <a:xfrm>
            <a:off x="5813732" y="1803070"/>
            <a:ext cx="593748" cy="371510"/>
          </a:xfrm>
          <a:prstGeom prst="rect">
            <a:avLst/>
          </a:prstGeom>
          <a:solidFill>
            <a:srgbClr val="FFFFFF"/>
          </a:solidFill>
          <a:ln w="3175">
            <a:solidFill>
              <a:srgbClr val="000000"/>
            </a:solidFill>
            <a:miter lim="800000"/>
            <a:headEnd/>
            <a:tailEnd/>
          </a:ln>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o.W.</a:t>
            </a:r>
          </a:p>
        </p:txBody>
      </p:sp>
      <p:sp>
        <p:nvSpPr>
          <p:cNvPr id="71705" name="Text Box 24"/>
          <p:cNvSpPr txBox="1">
            <a:spLocks noChangeArrowheads="1"/>
          </p:cNvSpPr>
          <p:nvPr/>
        </p:nvSpPr>
        <p:spPr bwMode="auto">
          <a:xfrm>
            <a:off x="6736868" y="2032055"/>
            <a:ext cx="642672" cy="371510"/>
          </a:xfrm>
          <a:prstGeom prst="rect">
            <a:avLst/>
          </a:prstGeom>
          <a:solidFill>
            <a:srgbClr val="FFFFFF"/>
          </a:solidFill>
          <a:ln w="3175">
            <a:solidFill>
              <a:srgbClr val="000000"/>
            </a:solidFill>
            <a:miter lim="800000"/>
            <a:headEnd/>
            <a:tailEnd/>
          </a:ln>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Krise</a:t>
            </a:r>
          </a:p>
        </p:txBody>
      </p:sp>
      <p:sp>
        <p:nvSpPr>
          <p:cNvPr id="71706" name="Text Box 25"/>
          <p:cNvSpPr txBox="1">
            <a:spLocks noChangeArrowheads="1"/>
          </p:cNvSpPr>
          <p:nvPr/>
        </p:nvSpPr>
        <p:spPr bwMode="auto">
          <a:xfrm>
            <a:off x="7546233" y="2766532"/>
            <a:ext cx="1197568" cy="371510"/>
          </a:xfrm>
          <a:prstGeom prst="rect">
            <a:avLst/>
          </a:prstGeom>
          <a:solidFill>
            <a:srgbClr val="FFFFFF"/>
          </a:solidFill>
          <a:ln w="3175">
            <a:solidFill>
              <a:srgbClr val="000000"/>
            </a:solidFill>
            <a:miter lim="800000"/>
            <a:headEnd/>
            <a:tailEnd/>
          </a:ln>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Stagnation</a:t>
            </a:r>
          </a:p>
        </p:txBody>
      </p:sp>
      <p:sp>
        <p:nvSpPr>
          <p:cNvPr id="71707" name="Text Box 26"/>
          <p:cNvSpPr txBox="1">
            <a:spLocks noChangeArrowheads="1"/>
          </p:cNvSpPr>
          <p:nvPr/>
        </p:nvSpPr>
        <p:spPr bwMode="auto">
          <a:xfrm>
            <a:off x="8338316" y="3326750"/>
            <a:ext cx="1406087" cy="650689"/>
          </a:xfrm>
          <a:prstGeom prst="rect">
            <a:avLst/>
          </a:prstGeom>
          <a:solidFill>
            <a:srgbClr val="FFFFFF"/>
          </a:solidFill>
          <a:ln w="3175">
            <a:solidFill>
              <a:srgbClr val="000000"/>
            </a:solidFill>
            <a:miter lim="800000"/>
            <a:headEnd/>
            <a:tailEnd/>
          </a:ln>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Unterer</a:t>
            </a:r>
            <a:b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br>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Wendepunkt</a:t>
            </a:r>
          </a:p>
        </p:txBody>
      </p:sp>
      <p:sp>
        <p:nvSpPr>
          <p:cNvPr id="71708" name="Oval 27"/>
          <p:cNvSpPr>
            <a:spLocks noChangeArrowheads="1"/>
          </p:cNvSpPr>
          <p:nvPr/>
        </p:nvSpPr>
        <p:spPr bwMode="auto">
          <a:xfrm>
            <a:off x="5982229" y="2263919"/>
            <a:ext cx="151216" cy="152656"/>
          </a:xfrm>
          <a:prstGeom prst="ellipse">
            <a:avLst/>
          </a:prstGeom>
          <a:solidFill>
            <a:srgbClr val="FFFFFF"/>
          </a:solidFill>
          <a:ln w="9525">
            <a:solidFill>
              <a:srgbClr val="000000"/>
            </a:solidFill>
            <a:round/>
            <a:headEnd/>
            <a:tailEnd/>
          </a:ln>
        </p:spPr>
        <p:txBody>
          <a:bodyPr wrap="none" lIns="91438" tIns="45719" rIns="91438" bIns="45719" anchor="ctr"/>
          <a:lstStyle/>
          <a:p>
            <a:endParaRPr lang="de-DE" altLang="de-DE" sz="1814">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71709" name="Oval 28"/>
          <p:cNvSpPr>
            <a:spLocks noChangeArrowheads="1"/>
          </p:cNvSpPr>
          <p:nvPr/>
        </p:nvSpPr>
        <p:spPr bwMode="auto">
          <a:xfrm>
            <a:off x="8115093" y="3254742"/>
            <a:ext cx="152656" cy="151216"/>
          </a:xfrm>
          <a:prstGeom prst="ellipse">
            <a:avLst/>
          </a:prstGeom>
          <a:solidFill>
            <a:srgbClr val="FFFFFF"/>
          </a:solidFill>
          <a:ln w="9525">
            <a:solidFill>
              <a:srgbClr val="000000"/>
            </a:solidFill>
            <a:round/>
            <a:headEnd/>
            <a:tailEnd/>
          </a:ln>
        </p:spPr>
        <p:txBody>
          <a:bodyPr wrap="none" lIns="91438" tIns="45719" rIns="91438" bIns="45719" anchor="ctr"/>
          <a:lstStyle/>
          <a:p>
            <a:endParaRPr lang="de-DE" altLang="de-DE" sz="1814">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71710" name="Text Box 29"/>
          <p:cNvSpPr txBox="1">
            <a:spLocks noChangeArrowheads="1"/>
          </p:cNvSpPr>
          <p:nvPr/>
        </p:nvSpPr>
        <p:spPr bwMode="auto">
          <a:xfrm>
            <a:off x="8876933" y="1497758"/>
            <a:ext cx="1310226" cy="65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langfristiger</a:t>
            </a:r>
          </a:p>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Trend</a:t>
            </a:r>
          </a:p>
        </p:txBody>
      </p:sp>
      <p:sp>
        <p:nvSpPr>
          <p:cNvPr id="71711" name="Text Box 30"/>
          <p:cNvSpPr txBox="1">
            <a:spLocks noChangeArrowheads="1"/>
          </p:cNvSpPr>
          <p:nvPr/>
        </p:nvSpPr>
        <p:spPr bwMode="auto">
          <a:xfrm>
            <a:off x="8802045" y="2626837"/>
            <a:ext cx="1734958" cy="37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Konjunkturwelle</a:t>
            </a:r>
          </a:p>
        </p:txBody>
      </p:sp>
      <p:sp>
        <p:nvSpPr>
          <p:cNvPr id="71712" name="Text Box 31"/>
          <p:cNvSpPr txBox="1">
            <a:spLocks noChangeArrowheads="1"/>
          </p:cNvSpPr>
          <p:nvPr/>
        </p:nvSpPr>
        <p:spPr bwMode="auto">
          <a:xfrm>
            <a:off x="2261826" y="5232071"/>
            <a:ext cx="3790970" cy="1488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p>
            <a:pPr algn="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Aufschwungsphase </a:t>
            </a:r>
          </a:p>
          <a:p>
            <a:pPr algn="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Sie besteht aus einer ersten </a:t>
            </a:r>
          </a:p>
          <a:p>
            <a:pPr algn="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Aufschwungsphase</a:t>
            </a:r>
          </a:p>
          <a:p>
            <a:pPr algn="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 und einer zweiten Aufschwungsphase</a:t>
            </a:r>
          </a:p>
          <a:p>
            <a:pPr algn="r" eaLnBrk="0"/>
            <a:endPar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71713" name="Text Box 32"/>
          <p:cNvSpPr txBox="1">
            <a:spLocks noChangeArrowheads="1"/>
          </p:cNvSpPr>
          <p:nvPr/>
        </p:nvSpPr>
        <p:spPr bwMode="auto">
          <a:xfrm>
            <a:off x="6286101" y="5232070"/>
            <a:ext cx="3536157" cy="120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Abschwungsphase</a:t>
            </a:r>
          </a:p>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Diese Phase besteht aus der ersten </a:t>
            </a:r>
          </a:p>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Abschwungphase</a:t>
            </a:r>
          </a:p>
          <a:p>
            <a:pPr eaLnBrk="0"/>
            <a:r>
              <a:rPr lang="de-DE" altLang="de-DE" sz="1814">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und der zweiten Abschwungphase</a:t>
            </a:r>
          </a:p>
        </p:txBody>
      </p:sp>
      <p:sp>
        <p:nvSpPr>
          <p:cNvPr id="71714" name="AutoShape 33"/>
          <p:cNvSpPr>
            <a:spLocks/>
          </p:cNvSpPr>
          <p:nvPr/>
        </p:nvSpPr>
        <p:spPr bwMode="auto">
          <a:xfrm rot="-5400000">
            <a:off x="5219669" y="4396062"/>
            <a:ext cx="152656" cy="1372464"/>
          </a:xfrm>
          <a:prstGeom prst="leftBrace">
            <a:avLst>
              <a:gd name="adj1" fmla="val 74921"/>
              <a:gd name="adj2" fmla="val 46755"/>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91438" tIns="45719" rIns="91438" bIns="45719" anchor="ctr"/>
          <a:lstStyle/>
          <a:p>
            <a:endParaRPr lang="de-DE" altLang="de-DE" sz="1814">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71715" name="AutoShape 34"/>
          <p:cNvSpPr>
            <a:spLocks/>
          </p:cNvSpPr>
          <p:nvPr/>
        </p:nvSpPr>
        <p:spPr bwMode="auto">
          <a:xfrm rot="5376400">
            <a:off x="7047941" y="4167798"/>
            <a:ext cx="151216" cy="1827552"/>
          </a:xfrm>
          <a:prstGeom prst="rightBrace">
            <a:avLst>
              <a:gd name="adj1" fmla="val 10071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91438" tIns="45719" rIns="91438" bIns="45719" anchor="ctr"/>
          <a:lstStyle/>
          <a:p>
            <a:endParaRPr lang="de-DE" altLang="de-DE" sz="1814">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71716" name="Line 35"/>
          <p:cNvSpPr>
            <a:spLocks noChangeShapeType="1"/>
          </p:cNvSpPr>
          <p:nvPr/>
        </p:nvSpPr>
        <p:spPr bwMode="auto">
          <a:xfrm flipV="1">
            <a:off x="5194466" y="3558615"/>
            <a:ext cx="0" cy="7200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89999" tIns="46800" rIns="89999" bIns="46800">
            <a:spAutoFit/>
          </a:bodyPr>
          <a:lstStyle/>
          <a:p>
            <a:endParaRPr lang="de-DE" sz="1633"/>
          </a:p>
        </p:txBody>
      </p:sp>
      <p:sp>
        <p:nvSpPr>
          <p:cNvPr id="71717" name="Line 36"/>
          <p:cNvSpPr>
            <a:spLocks noChangeShapeType="1"/>
          </p:cNvSpPr>
          <p:nvPr/>
        </p:nvSpPr>
        <p:spPr bwMode="auto">
          <a:xfrm>
            <a:off x="5194466" y="3488047"/>
            <a:ext cx="0" cy="35859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89999" tIns="46800" rIns="89999" bIns="46800">
            <a:spAutoFit/>
          </a:bodyPr>
          <a:lstStyle/>
          <a:p>
            <a:endParaRPr lang="de-DE" sz="1633"/>
          </a:p>
        </p:txBody>
      </p:sp>
      <p:sp>
        <p:nvSpPr>
          <p:cNvPr id="71718" name="Line 37"/>
          <p:cNvSpPr>
            <a:spLocks noChangeShapeType="1"/>
          </p:cNvSpPr>
          <p:nvPr/>
        </p:nvSpPr>
        <p:spPr bwMode="auto">
          <a:xfrm>
            <a:off x="7282685" y="2695964"/>
            <a:ext cx="0" cy="35859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89999" tIns="46800" rIns="89999" bIns="46800">
            <a:spAutoFit/>
          </a:bodyPr>
          <a:lstStyle/>
          <a:p>
            <a:endParaRPr lang="de-DE" sz="1633"/>
          </a:p>
        </p:txBody>
      </p:sp>
      <p:sp>
        <p:nvSpPr>
          <p:cNvPr id="71719" name="Oval 38"/>
          <p:cNvSpPr>
            <a:spLocks noChangeArrowheads="1"/>
          </p:cNvSpPr>
          <p:nvPr/>
        </p:nvSpPr>
        <p:spPr bwMode="auto">
          <a:xfrm>
            <a:off x="4472951" y="4496153"/>
            <a:ext cx="152656" cy="151216"/>
          </a:xfrm>
          <a:prstGeom prst="ellipse">
            <a:avLst/>
          </a:prstGeom>
          <a:solidFill>
            <a:srgbClr val="FFFFFF"/>
          </a:solidFill>
          <a:ln w="9525">
            <a:solidFill>
              <a:srgbClr val="000000"/>
            </a:solidFill>
            <a:round/>
            <a:headEnd/>
            <a:tailEnd/>
          </a:ln>
        </p:spPr>
        <p:txBody>
          <a:bodyPr wrap="none" lIns="91438" tIns="45719" rIns="91438" bIns="45719" anchor="ctr"/>
          <a:lstStyle/>
          <a:p>
            <a:endParaRPr lang="de-DE" altLang="de-DE" sz="1814">
              <a:latin typeface="Calibri" panose="020F0502020204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260298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040000" y="2576432"/>
            <a:ext cx="184727" cy="371510"/>
          </a:xfrm>
          <a:prstGeom prst="rect">
            <a:avLst/>
          </a:prstGeom>
          <a:noFill/>
          <a:ln>
            <a:noFill/>
          </a:ln>
          <a:extLst/>
        </p:spPr>
        <p:txBody>
          <a:bodyPr wrap="none"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Times New Roman" pitchFamily="16" charset="0"/>
              <a:buNone/>
              <a:defRPr/>
            </a:pPr>
            <a:endParaRPr lang="de-DE" sz="1814">
              <a:latin typeface="+mn-lt"/>
              <a:ea typeface="SimSun" charset="-122"/>
            </a:endParaRPr>
          </a:p>
        </p:txBody>
      </p:sp>
      <p:sp>
        <p:nvSpPr>
          <p:cNvPr id="565252" name="Rectangle 4"/>
          <p:cNvSpPr>
            <a:spLocks noChangeArrowheads="1"/>
          </p:cNvSpPr>
          <p:nvPr/>
        </p:nvSpPr>
        <p:spPr bwMode="auto">
          <a:xfrm>
            <a:off x="1654575" y="-53285"/>
            <a:ext cx="8949100" cy="1209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algn="ctr"/>
            <a:r>
              <a:rPr lang="de-DE" altLang="de-DE" sz="3629" b="1">
                <a:solidFill>
                  <a:schemeClr val="tx2"/>
                </a:solidFill>
                <a:ea typeface="Arial Unicode MS" panose="020B0604020202020204" pitchFamily="34" charset="-128"/>
                <a:cs typeface="Arial Unicode MS" panose="020B0604020202020204" pitchFamily="34" charset="-128"/>
              </a:rPr>
              <a:t>Marx zur Ursache der zyklischen Wirtschaftskrise </a:t>
            </a:r>
            <a:endParaRPr lang="de-DE" altLang="de-DE" sz="3629" b="1">
              <a:ea typeface="Arial Unicode MS" panose="020B0604020202020204" pitchFamily="34" charset="-128"/>
              <a:cs typeface="Arial Unicode MS" panose="020B0604020202020204" pitchFamily="34" charset="-128"/>
            </a:endParaRPr>
          </a:p>
        </p:txBody>
      </p:sp>
      <p:sp>
        <p:nvSpPr>
          <p:cNvPr id="565253" name="Text Box 5"/>
          <p:cNvSpPr txBox="1">
            <a:spLocks noChangeArrowheads="1"/>
          </p:cNvSpPr>
          <p:nvPr/>
        </p:nvSpPr>
        <p:spPr bwMode="auto">
          <a:xfrm>
            <a:off x="2564750" y="5193186"/>
            <a:ext cx="7470064" cy="929868"/>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Wingdings" pitchFamily="2" charset="2"/>
              <a:buNone/>
              <a:defRPr/>
            </a:pPr>
            <a:r>
              <a:rPr lang="de-DE" sz="1814" dirty="0">
                <a:latin typeface="+mn-lt"/>
                <a:ea typeface="SimSun" charset="-122"/>
              </a:rPr>
              <a:t>So erklären sie häufig die regelmäßigen industriellen Zyklen durch die Spekulation, und machen damit das Fieber „zum wahren Grund aller Krankheiten“. ( MEW 12, S. 336)  </a:t>
            </a:r>
          </a:p>
        </p:txBody>
      </p:sp>
      <p:sp>
        <p:nvSpPr>
          <p:cNvPr id="565254" name="Text Box 6"/>
          <p:cNvSpPr txBox="1">
            <a:spLocks noChangeArrowheads="1"/>
          </p:cNvSpPr>
          <p:nvPr/>
        </p:nvSpPr>
        <p:spPr bwMode="auto">
          <a:xfrm>
            <a:off x="2582032" y="1404149"/>
            <a:ext cx="7470064" cy="929868"/>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Wingdings" pitchFamily="2" charset="2"/>
              <a:buNone/>
              <a:defRPr/>
            </a:pPr>
            <a:r>
              <a:rPr lang="de-DE" sz="1814" dirty="0">
                <a:latin typeface="+mn-lt"/>
                <a:ea typeface="SimSun" charset="-122"/>
              </a:rPr>
              <a:t> Nach Marx bleiben die Neoklassiker und die   </a:t>
            </a:r>
            <a:br>
              <a:rPr lang="de-DE" sz="1814" dirty="0">
                <a:latin typeface="+mn-lt"/>
                <a:ea typeface="SimSun" charset="-122"/>
              </a:rPr>
            </a:br>
            <a:r>
              <a:rPr lang="de-DE" sz="1814" dirty="0">
                <a:latin typeface="+mn-lt"/>
                <a:ea typeface="SimSun" charset="-122"/>
              </a:rPr>
              <a:t> </a:t>
            </a:r>
            <a:r>
              <a:rPr lang="de-DE" sz="1814" dirty="0" err="1">
                <a:latin typeface="+mn-lt"/>
                <a:ea typeface="SimSun" charset="-122"/>
              </a:rPr>
              <a:t>Keynesianer</a:t>
            </a:r>
            <a:r>
              <a:rPr lang="de-DE" sz="1814" dirty="0">
                <a:latin typeface="+mn-lt"/>
                <a:ea typeface="SimSun" charset="-122"/>
              </a:rPr>
              <a:t> bei der Krisenerklärung dem Markt    </a:t>
            </a:r>
          </a:p>
          <a:p>
            <a:pPr eaLnBrk="1" hangingPunct="1">
              <a:buFont typeface="Wingdings" pitchFamily="2" charset="2"/>
              <a:buNone/>
              <a:defRPr/>
            </a:pPr>
            <a:r>
              <a:rPr lang="de-DE" sz="1814" dirty="0">
                <a:latin typeface="+mn-lt"/>
                <a:ea typeface="SimSun" charset="-122"/>
              </a:rPr>
              <a:t> verhaftet.</a:t>
            </a:r>
          </a:p>
        </p:txBody>
      </p:sp>
      <p:sp>
        <p:nvSpPr>
          <p:cNvPr id="565258" name="Text Box 10"/>
          <p:cNvSpPr txBox="1">
            <a:spLocks noChangeArrowheads="1"/>
          </p:cNvSpPr>
          <p:nvPr/>
        </p:nvSpPr>
        <p:spPr bwMode="auto">
          <a:xfrm>
            <a:off x="2564750" y="3920092"/>
            <a:ext cx="7470064" cy="929868"/>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Wingdings" pitchFamily="2" charset="2"/>
              <a:buNone/>
              <a:defRPr/>
            </a:pPr>
            <a:r>
              <a:rPr lang="de-DE" sz="1814">
                <a:latin typeface="+mn-lt"/>
                <a:ea typeface="SimSun" charset="-122"/>
              </a:rPr>
              <a:t> Marx: Die bürgerlichen Ökonomen „lieben es, diese  </a:t>
            </a:r>
            <a:br>
              <a:rPr lang="de-DE" sz="1814">
                <a:latin typeface="+mn-lt"/>
                <a:ea typeface="SimSun" charset="-122"/>
              </a:rPr>
            </a:br>
            <a:r>
              <a:rPr lang="de-DE" sz="1814">
                <a:latin typeface="+mn-lt"/>
                <a:ea typeface="SimSun" charset="-122"/>
              </a:rPr>
              <a:t>           selbstverständliche Form (den Zahlungsausfall, A.M.) </a:t>
            </a:r>
            <a:br>
              <a:rPr lang="de-DE" sz="1814">
                <a:latin typeface="+mn-lt"/>
                <a:ea typeface="SimSun" charset="-122"/>
              </a:rPr>
            </a:br>
            <a:r>
              <a:rPr lang="de-DE" sz="1814">
                <a:latin typeface="+mn-lt"/>
                <a:ea typeface="SimSun" charset="-122"/>
              </a:rPr>
              <a:t>           als Ursache der Krisen vorzuschützen“.(MEW 26.2, S.515) </a:t>
            </a:r>
          </a:p>
        </p:txBody>
      </p:sp>
      <p:sp>
        <p:nvSpPr>
          <p:cNvPr id="33799" name="Line 11"/>
          <p:cNvSpPr>
            <a:spLocks noChangeShapeType="1"/>
          </p:cNvSpPr>
          <p:nvPr/>
        </p:nvSpPr>
        <p:spPr bwMode="auto">
          <a:xfrm flipV="1">
            <a:off x="7766576" y="3647904"/>
            <a:ext cx="120973" cy="10081"/>
          </a:xfrm>
          <a:prstGeom prst="line">
            <a:avLst/>
          </a:prstGeom>
          <a:noFill/>
          <a:ln>
            <a:noFill/>
          </a:ln>
          <a:extLst/>
        </p:spPr>
        <p:txBody>
          <a:bodyPr lIns="91438" tIns="45719" rIns="91438" bIns="45719" anchor="ctr">
            <a:spAutoFit/>
          </a:bodyPr>
          <a:lstStyle/>
          <a:p>
            <a:pPr>
              <a:buFont typeface="Times New Roman" pitchFamily="16" charset="0"/>
              <a:buNone/>
              <a:defRPr/>
            </a:pPr>
            <a:endParaRPr lang="de-DE" sz="1814">
              <a:ea typeface="SimSun" charset="-122"/>
            </a:endParaRPr>
          </a:p>
        </p:txBody>
      </p:sp>
      <p:sp>
        <p:nvSpPr>
          <p:cNvPr id="8" name="Text Box 5"/>
          <p:cNvSpPr txBox="1">
            <a:spLocks noChangeArrowheads="1"/>
          </p:cNvSpPr>
          <p:nvPr/>
        </p:nvSpPr>
        <p:spPr bwMode="auto">
          <a:xfrm>
            <a:off x="2586352" y="2645559"/>
            <a:ext cx="7468624" cy="929868"/>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Wingdings" pitchFamily="2" charset="2"/>
              <a:buNone/>
              <a:defRPr/>
            </a:pPr>
            <a:r>
              <a:rPr lang="de-DE" sz="1814">
                <a:latin typeface="+mn-lt"/>
                <a:ea typeface="SimSun" charset="-122"/>
              </a:rPr>
              <a:t>Bei der Untersuchung der Krisenursachen ist es nach Marx nicht ausreichend, sich um das Marktgeschehen zu kümmern. (vgl.  MEW 26.2, S. 515;  MEW 25,S.199)  </a:t>
            </a:r>
          </a:p>
        </p:txBody>
      </p:sp>
    </p:spTree>
    <p:extLst>
      <p:ext uri="{BB962C8B-B14F-4D97-AF65-F5344CB8AC3E}">
        <p14:creationId xmlns:p14="http://schemas.microsoft.com/office/powerpoint/2010/main" val="37293513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500"/>
                                  </p:stCondLst>
                                  <p:iterate type="lt">
                                    <p:tmAbs val="100"/>
                                  </p:iterate>
                                  <p:childTnLst>
                                    <p:set>
                                      <p:cBhvr>
                                        <p:cTn id="6" dur="1" fill="hold">
                                          <p:stCondLst>
                                            <p:cond delay="0"/>
                                          </p:stCondLst>
                                        </p:cTn>
                                        <p:tgtEl>
                                          <p:spTgt spid="5652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65254"/>
                                        </p:tgtEl>
                                        <p:attrNameLst>
                                          <p:attrName>style.visibility</p:attrName>
                                        </p:attrNameLst>
                                      </p:cBhvr>
                                      <p:to>
                                        <p:strVal val="visible"/>
                                      </p:to>
                                    </p:set>
                                    <p:animEffect transition="in" filter="blinds(horizontal)">
                                      <p:cBhvr>
                                        <p:cTn id="11" dur="500"/>
                                        <p:tgtEl>
                                          <p:spTgt spid="56525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65258"/>
                                        </p:tgtEl>
                                        <p:attrNameLst>
                                          <p:attrName>style.visibility</p:attrName>
                                        </p:attrNameLst>
                                      </p:cBhvr>
                                      <p:to>
                                        <p:strVal val="visible"/>
                                      </p:to>
                                    </p:set>
                                    <p:animEffect transition="in" filter="blinds(horizontal)">
                                      <p:cBhvr>
                                        <p:cTn id="21" dur="500"/>
                                        <p:tgtEl>
                                          <p:spTgt spid="56525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65253"/>
                                        </p:tgtEl>
                                        <p:attrNameLst>
                                          <p:attrName>style.visibility</p:attrName>
                                        </p:attrNameLst>
                                      </p:cBhvr>
                                      <p:to>
                                        <p:strVal val="visible"/>
                                      </p:to>
                                    </p:set>
                                    <p:animEffect transition="in" filter="blinds(horizontal)">
                                      <p:cBhvr>
                                        <p:cTn id="26" dur="500"/>
                                        <p:tgtEl>
                                          <p:spTgt spid="565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2" grpId="0"/>
      <p:bldP spid="565253" grpId="0" animBg="1"/>
      <p:bldP spid="565254" grpId="0" animBg="1"/>
      <p:bldP spid="565258" grpId="0" animBg="1"/>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3051521" y="2511624"/>
            <a:ext cx="184727" cy="37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p>
            <a:pPr hangingPunct="1"/>
            <a:endParaRPr lang="de-DE" altLang="de-DE" sz="1814">
              <a:ea typeface="Arial Unicode MS" panose="020B0604020202020204" pitchFamily="34" charset="-128"/>
              <a:cs typeface="Arial Unicode MS" panose="020B0604020202020204" pitchFamily="34" charset="-128"/>
            </a:endParaRPr>
          </a:p>
        </p:txBody>
      </p:sp>
      <p:sp>
        <p:nvSpPr>
          <p:cNvPr id="565252" name="Rectangle 4"/>
          <p:cNvSpPr>
            <a:spLocks noChangeArrowheads="1"/>
          </p:cNvSpPr>
          <p:nvPr/>
        </p:nvSpPr>
        <p:spPr bwMode="auto">
          <a:xfrm>
            <a:off x="1527841" y="195861"/>
            <a:ext cx="9140639" cy="985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algn="ctr"/>
            <a:r>
              <a:rPr lang="de-DE" altLang="de-DE" sz="2903" b="1">
                <a:solidFill>
                  <a:schemeClr val="tx2"/>
                </a:solidFill>
                <a:ea typeface="Arial Unicode MS" panose="020B0604020202020204" pitchFamily="34" charset="-128"/>
                <a:cs typeface="Arial Unicode MS" panose="020B0604020202020204" pitchFamily="34" charset="-128"/>
              </a:rPr>
              <a:t>Marx trennt in seiner Krisenerklärung zwischen der Möglichkeit und der Wirklichkeit der zyklischen Krise </a:t>
            </a:r>
            <a:endParaRPr lang="de-DE" altLang="de-DE" sz="2903" b="1">
              <a:ea typeface="Arial Unicode MS" panose="020B0604020202020204" pitchFamily="34" charset="-128"/>
              <a:cs typeface="Arial Unicode MS" panose="020B0604020202020204" pitchFamily="34" charset="-128"/>
            </a:endParaRPr>
          </a:p>
        </p:txBody>
      </p:sp>
      <p:sp>
        <p:nvSpPr>
          <p:cNvPr id="565253" name="Text Box 5"/>
          <p:cNvSpPr txBox="1">
            <a:spLocks noChangeArrowheads="1"/>
          </p:cNvSpPr>
          <p:nvPr/>
        </p:nvSpPr>
        <p:spPr bwMode="auto">
          <a:xfrm>
            <a:off x="2566190" y="2691644"/>
            <a:ext cx="7470065" cy="929868"/>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Sie bestehen</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a. im Überangebot an Waren und</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b. in der Zahlungsunfähigkeit.   (vgl. MEW 26.2, S. 511 ff)  </a:t>
            </a:r>
          </a:p>
        </p:txBody>
      </p:sp>
      <p:sp>
        <p:nvSpPr>
          <p:cNvPr id="565254" name="Text Box 6"/>
          <p:cNvSpPr txBox="1">
            <a:spLocks noChangeArrowheads="1"/>
          </p:cNvSpPr>
          <p:nvPr/>
        </p:nvSpPr>
        <p:spPr bwMode="auto">
          <a:xfrm>
            <a:off x="2566190" y="1869317"/>
            <a:ext cx="7470065" cy="650689"/>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Aus dem Marktgeschehen ergeben sich nach Marx die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Möglichkeiten der Krise:</a:t>
            </a:r>
          </a:p>
        </p:txBody>
      </p:sp>
      <p:sp>
        <p:nvSpPr>
          <p:cNvPr id="565258" name="Text Box 10"/>
          <p:cNvSpPr txBox="1">
            <a:spLocks noChangeArrowheads="1"/>
          </p:cNvSpPr>
          <p:nvPr/>
        </p:nvSpPr>
        <p:spPr bwMode="auto">
          <a:xfrm>
            <a:off x="2566190" y="4866272"/>
            <a:ext cx="7470065" cy="1488226"/>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Die Krise bricht aus, wenn die Akkumulation zurückgeht.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Dann fehlt die effektive Nachfrage und es entstehen mit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den Nachfrageausfällen eine allgemeine Überproduktion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und Zahlungsausfälle.</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Die Frage ist, warum geht die Akkumulation zurück ?</a:t>
            </a:r>
          </a:p>
        </p:txBody>
      </p:sp>
      <p:sp>
        <p:nvSpPr>
          <p:cNvPr id="73735" name="Line 11"/>
          <p:cNvSpPr>
            <a:spLocks noChangeShapeType="1"/>
          </p:cNvSpPr>
          <p:nvPr/>
        </p:nvSpPr>
        <p:spPr bwMode="auto">
          <a:xfrm flipV="1">
            <a:off x="7776657" y="3601819"/>
            <a:ext cx="120973" cy="864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lIns="91438" tIns="45719" rIns="91438" bIns="45719" anchor="ctr">
            <a:spAutoFit/>
          </a:bodyPr>
          <a:lstStyle/>
          <a:p>
            <a:endParaRPr lang="de-DE" sz="1633"/>
          </a:p>
        </p:txBody>
      </p:sp>
      <p:sp>
        <p:nvSpPr>
          <p:cNvPr id="565260" name="Text Box 12"/>
          <p:cNvSpPr txBox="1">
            <a:spLocks noChangeArrowheads="1"/>
          </p:cNvSpPr>
          <p:nvPr/>
        </p:nvSpPr>
        <p:spPr bwMode="auto">
          <a:xfrm>
            <a:off x="2566190" y="3774638"/>
            <a:ext cx="7470065" cy="929868"/>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Aus den Krisenmöglichkeiten, dem Marktprozess, entsteht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bei Marx nicht die Wirklichkeit, die Ursache der Krise</a:t>
            </a:r>
            <a:r>
              <a:rPr lang="de-DE" altLang="de-DE" sz="1814" b="1">
                <a:ea typeface="Arial Unicode MS" panose="020B0604020202020204" pitchFamily="34" charset="-128"/>
                <a:cs typeface="Arial Unicode MS" panose="020B0604020202020204" pitchFamily="34" charset="-128"/>
              </a:rPr>
              <a:t>. </a:t>
            </a:r>
          </a:p>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(vgl. MEW 26.2, S. 515)</a:t>
            </a:r>
          </a:p>
        </p:txBody>
      </p:sp>
    </p:spTree>
    <p:extLst>
      <p:ext uri="{BB962C8B-B14F-4D97-AF65-F5344CB8AC3E}">
        <p14:creationId xmlns:p14="http://schemas.microsoft.com/office/powerpoint/2010/main" val="25266918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500"/>
                                  </p:stCondLst>
                                  <p:iterate type="lt">
                                    <p:tmAbs val="100"/>
                                  </p:iterate>
                                  <p:childTnLst>
                                    <p:set>
                                      <p:cBhvr>
                                        <p:cTn id="6" dur="1" fill="hold">
                                          <p:stCondLst>
                                            <p:cond delay="0"/>
                                          </p:stCondLst>
                                        </p:cTn>
                                        <p:tgtEl>
                                          <p:spTgt spid="5652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65254"/>
                                        </p:tgtEl>
                                        <p:attrNameLst>
                                          <p:attrName>style.visibility</p:attrName>
                                        </p:attrNameLst>
                                      </p:cBhvr>
                                      <p:to>
                                        <p:strVal val="visible"/>
                                      </p:to>
                                    </p:set>
                                    <p:animEffect transition="in" filter="blinds(horizontal)">
                                      <p:cBhvr>
                                        <p:cTn id="11" dur="500"/>
                                        <p:tgtEl>
                                          <p:spTgt spid="56525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65253"/>
                                        </p:tgtEl>
                                        <p:attrNameLst>
                                          <p:attrName>style.visibility</p:attrName>
                                        </p:attrNameLst>
                                      </p:cBhvr>
                                      <p:to>
                                        <p:strVal val="visible"/>
                                      </p:to>
                                    </p:set>
                                    <p:animEffect transition="in" filter="blinds(horizontal)">
                                      <p:cBhvr>
                                        <p:cTn id="16" dur="500"/>
                                        <p:tgtEl>
                                          <p:spTgt spid="56525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65260"/>
                                        </p:tgtEl>
                                        <p:attrNameLst>
                                          <p:attrName>style.visibility</p:attrName>
                                        </p:attrNameLst>
                                      </p:cBhvr>
                                      <p:to>
                                        <p:strVal val="visible"/>
                                      </p:to>
                                    </p:set>
                                    <p:animEffect transition="in" filter="blinds(horizontal)">
                                      <p:cBhvr>
                                        <p:cTn id="21" dur="500"/>
                                        <p:tgtEl>
                                          <p:spTgt spid="56526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65258"/>
                                        </p:tgtEl>
                                        <p:attrNameLst>
                                          <p:attrName>style.visibility</p:attrName>
                                        </p:attrNameLst>
                                      </p:cBhvr>
                                      <p:to>
                                        <p:strVal val="visible"/>
                                      </p:to>
                                    </p:set>
                                    <p:animEffect transition="in" filter="blinds(horizontal)">
                                      <p:cBhvr>
                                        <p:cTn id="26" dur="500"/>
                                        <p:tgtEl>
                                          <p:spTgt spid="565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2" grpId="0"/>
      <p:bldP spid="565253" grpId="0" animBg="1"/>
      <p:bldP spid="565254" grpId="0" animBg="1"/>
      <p:bldP spid="565258" grpId="0" animBg="1"/>
      <p:bldP spid="56526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4"/>
          <p:cNvSpPr>
            <a:spLocks noChangeArrowheads="1"/>
          </p:cNvSpPr>
          <p:nvPr/>
        </p:nvSpPr>
        <p:spPr bwMode="auto">
          <a:xfrm>
            <a:off x="2432257" y="5780767"/>
            <a:ext cx="7704809" cy="864091"/>
          </a:xfrm>
          <a:prstGeom prst="wedgeRoundRectCallout">
            <a:avLst>
              <a:gd name="adj1" fmla="val 20204"/>
              <a:gd name="adj2" fmla="val -48852"/>
              <a:gd name="adj3" fmla="val 16667"/>
            </a:avLst>
          </a:prstGeom>
          <a:solidFill>
            <a:srgbClr val="FFFFCC">
              <a:alpha val="89018"/>
            </a:srgbClr>
          </a:solidFill>
          <a:ln w="28575" algn="ctr">
            <a:solidFill>
              <a:schemeClr val="tx1"/>
            </a:solidFill>
            <a:miter lim="800000"/>
            <a:headEnd/>
            <a:tailEnd/>
          </a:ln>
        </p:spPr>
        <p:txBody>
          <a:bodyPr lIns="91438" tIns="45719" rIns="91438" bIns="45719"/>
          <a:lstStyle/>
          <a:p>
            <a:pPr>
              <a:lnSpc>
                <a:spcPct val="105000"/>
              </a:lnSpc>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Mit der Profitrate sinkt die Akkumulation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und  die Wirtschaftskrise bricht aus.</a:t>
            </a:r>
          </a:p>
        </p:txBody>
      </p:sp>
      <p:sp>
        <p:nvSpPr>
          <p:cNvPr id="2" name="AutoShape 34"/>
          <p:cNvSpPr>
            <a:spLocks noChangeArrowheads="1"/>
          </p:cNvSpPr>
          <p:nvPr/>
        </p:nvSpPr>
        <p:spPr bwMode="auto">
          <a:xfrm>
            <a:off x="2400573" y="1664816"/>
            <a:ext cx="7706249" cy="1657614"/>
          </a:xfrm>
          <a:prstGeom prst="wedgeRoundRectCallout">
            <a:avLst>
              <a:gd name="adj1" fmla="val 17889"/>
              <a:gd name="adj2" fmla="val -49236"/>
              <a:gd name="adj3" fmla="val 16667"/>
            </a:avLst>
          </a:prstGeom>
          <a:solidFill>
            <a:srgbClr val="FFFFCC">
              <a:alpha val="89018"/>
            </a:srgbClr>
          </a:solidFill>
          <a:ln w="28575" algn="ctr">
            <a:solidFill>
              <a:schemeClr val="tx1"/>
            </a:solidFill>
            <a:miter lim="800000"/>
            <a:headEnd/>
            <a:tailEnd/>
          </a:ln>
        </p:spPr>
        <p:txBody>
          <a:bodyPr lIns="91438" tIns="45719" rIns="91438" bIns="45719"/>
          <a:lstStyle/>
          <a:p>
            <a:pPr>
              <a:lnSpc>
                <a:spcPct val="105000"/>
              </a:lnSpc>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Damit scheiden der Markt- und der Finanzbereich bei Marx als Ursache der zyklischen Wirtschaftskrisen aus.</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Woher kommen dann die Konjunkturkrisen ?</a:t>
            </a:r>
          </a:p>
        </p:txBody>
      </p:sp>
      <p:sp>
        <p:nvSpPr>
          <p:cNvPr id="10" name="Text Box 12"/>
          <p:cNvSpPr txBox="1">
            <a:spLocks noChangeArrowheads="1"/>
          </p:cNvSpPr>
          <p:nvPr/>
        </p:nvSpPr>
        <p:spPr bwMode="auto">
          <a:xfrm>
            <a:off x="2427936" y="3560055"/>
            <a:ext cx="7704809" cy="929868"/>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Die zyklische Krise entsteht nach Marx aus dem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Produktionsbereich, weil hier der Profit erzeugt wird. </a:t>
            </a:r>
          </a:p>
          <a:p>
            <a:pPr hangingPunct="1">
              <a:buFont typeface="Wingdings" panose="05000000000000000000" pitchFamily="2" charset="2"/>
              <a:buNone/>
            </a:pPr>
            <a:endParaRPr lang="de-DE" altLang="de-DE" sz="1814">
              <a:ea typeface="Arial Unicode MS" panose="020B0604020202020204" pitchFamily="34" charset="-128"/>
              <a:cs typeface="Arial Unicode MS" panose="020B0604020202020204" pitchFamily="34" charset="-128"/>
            </a:endParaRPr>
          </a:p>
        </p:txBody>
      </p:sp>
      <p:sp>
        <p:nvSpPr>
          <p:cNvPr id="565260" name="Text Box 12"/>
          <p:cNvSpPr txBox="1">
            <a:spLocks noChangeArrowheads="1"/>
          </p:cNvSpPr>
          <p:nvPr/>
        </p:nvSpPr>
        <p:spPr bwMode="auto">
          <a:xfrm>
            <a:off x="2435137" y="4670412"/>
            <a:ext cx="7704809" cy="929868"/>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 Es wird  im Vergleich zum Kapitaleinsatz nicht genug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Mehrwert (Profit) produziert.</a:t>
            </a:r>
          </a:p>
          <a:p>
            <a:pPr hangingPunct="1">
              <a:buFont typeface="Wingdings" panose="05000000000000000000" pitchFamily="2" charset="2"/>
              <a:buNone/>
            </a:pPr>
            <a:r>
              <a:rPr lang="de-DE" altLang="de-DE" sz="1814">
                <a:ea typeface="Arial Unicode MS" panose="020B0604020202020204" pitchFamily="34" charset="-128"/>
                <a:cs typeface="Arial Unicode MS" panose="020B0604020202020204" pitchFamily="34" charset="-128"/>
              </a:rPr>
              <a:t>(vgl. MEW 26.2, S. 516)</a:t>
            </a:r>
          </a:p>
        </p:txBody>
      </p:sp>
      <p:sp>
        <p:nvSpPr>
          <p:cNvPr id="6" name="Text Box 12"/>
          <p:cNvSpPr txBox="1">
            <a:spLocks noChangeArrowheads="1"/>
          </p:cNvSpPr>
          <p:nvPr/>
        </p:nvSpPr>
        <p:spPr bwMode="auto">
          <a:xfrm>
            <a:off x="2420735" y="293792"/>
            <a:ext cx="7704809" cy="1209047"/>
          </a:xfrm>
          <a:prstGeom prst="rect">
            <a:avLst/>
          </a:prstGeom>
          <a:solidFill>
            <a:srgbClr val="FF0000">
              <a:alpha val="23137"/>
            </a:srgbClr>
          </a:solidFill>
          <a:ln w="9525">
            <a:solidFill>
              <a:schemeClr val="tx1"/>
            </a:solidFill>
            <a:miter lim="800000"/>
            <a:headEnd/>
            <a:tailEnd/>
          </a:ln>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 Eine Ableitung der zyklischen Wirtschaftskrisen aus der Geldzirkulation lehnt Marx ab. Zyklische „Krisen können“ so  Marx, „nicht stattfinden ohne Geldzirkulation“ (MEW 13,S.77), sie ist aber nicht deren Ursache (vgl. MEW 26.2, S. 516).</a:t>
            </a:r>
          </a:p>
        </p:txBody>
      </p:sp>
      <p:sp>
        <p:nvSpPr>
          <p:cNvPr id="74759" name="Foliennummernplatzhalter 2"/>
          <p:cNvSpPr>
            <a:spLocks noGrp="1"/>
          </p:cNvSpPr>
          <p:nvPr>
            <p:ph type="sldNum" sz="quarter" idx="4294967295"/>
          </p:nvPr>
        </p:nvSpPr>
        <p:spPr bwMode="auto">
          <a:xfrm>
            <a:off x="8541378"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sz="1814">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ECC4726C-241A-45D5-9257-001EE08A160E}" type="slidenum">
              <a:rPr lang="de-DE" altLang="de-DE" sz="1814">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34</a:t>
            </a:fld>
            <a:endParaRPr lang="de-DE" altLang="de-DE" sz="1814">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61899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65260"/>
                                        </p:tgtEl>
                                        <p:attrNameLst>
                                          <p:attrName>style.visibility</p:attrName>
                                        </p:attrNameLst>
                                      </p:cBhvr>
                                      <p:to>
                                        <p:strVal val="visible"/>
                                      </p:to>
                                    </p:set>
                                    <p:animEffect transition="in" filter="blinds(horizontal)">
                                      <p:cBhvr>
                                        <p:cTn id="21" dur="500"/>
                                        <p:tgtEl>
                                          <p:spTgt spid="56526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10" grpId="0" animBg="1"/>
      <p:bldP spid="565260"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ChangeArrowheads="1"/>
          </p:cNvSpPr>
          <p:nvPr/>
        </p:nvSpPr>
        <p:spPr bwMode="auto">
          <a:xfrm>
            <a:off x="1523521" y="97931"/>
            <a:ext cx="9144960" cy="6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algn="ctr"/>
            <a:r>
              <a:rPr lang="de-DE" altLang="de-DE" sz="3629" b="1">
                <a:ea typeface="Arial Unicode MS" panose="020B0604020202020204" pitchFamily="34" charset="-128"/>
                <a:cs typeface="Arial Unicode MS" panose="020B0604020202020204" pitchFamily="34" charset="-128"/>
              </a:rPr>
              <a:t>Marx zur Ursache der zyklischen Krisen               </a:t>
            </a:r>
            <a:endParaRPr lang="de-DE" altLang="de-DE" sz="2359" b="1">
              <a:ea typeface="Arial Unicode MS" panose="020B0604020202020204" pitchFamily="34" charset="-128"/>
              <a:cs typeface="Arial Unicode MS" panose="020B0604020202020204" pitchFamily="34" charset="-128"/>
            </a:endParaRPr>
          </a:p>
        </p:txBody>
      </p:sp>
      <p:sp>
        <p:nvSpPr>
          <p:cNvPr id="590852" name="Oval 4"/>
          <p:cNvSpPr>
            <a:spLocks noChangeArrowheads="1"/>
          </p:cNvSpPr>
          <p:nvPr/>
        </p:nvSpPr>
        <p:spPr bwMode="auto">
          <a:xfrm>
            <a:off x="2367449" y="1303338"/>
            <a:ext cx="7570875" cy="5027567"/>
          </a:xfrm>
          <a:prstGeom prst="ellipse">
            <a:avLst/>
          </a:prstGeom>
          <a:solidFill>
            <a:srgbClr val="C0C0C0"/>
          </a:solidFill>
          <a:ln w="9525">
            <a:solidFill>
              <a:srgbClr val="FF0000"/>
            </a:solidFill>
            <a:round/>
            <a:headEnd/>
            <a:tailEnd/>
          </a:ln>
        </p:spPr>
        <p:txBody>
          <a:bodyPr wrap="none" lIns="91438" tIns="45719" rIns="91438" bIns="45719" anchor="ctr"/>
          <a:lstStyle/>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1361">
              <a:solidFill>
                <a:srgbClr val="FF0000"/>
              </a:solidFill>
              <a:ea typeface="Arial Unicode MS" panose="020B0604020202020204" pitchFamily="34" charset="-128"/>
              <a:cs typeface="Arial Unicode MS" panose="020B0604020202020204" pitchFamily="34" charset="-128"/>
            </a:endParaRPr>
          </a:p>
          <a:p>
            <a:endParaRPr lang="de-DE" altLang="de-DE" sz="816">
              <a:solidFill>
                <a:srgbClr val="FF0000"/>
              </a:solidFill>
              <a:ea typeface="Arial Unicode MS" panose="020B0604020202020204" pitchFamily="34" charset="-128"/>
              <a:cs typeface="Arial Unicode MS" panose="020B0604020202020204" pitchFamily="34" charset="-128"/>
            </a:endParaRPr>
          </a:p>
          <a:p>
            <a:endParaRPr lang="de-DE" altLang="de-DE" sz="816">
              <a:solidFill>
                <a:srgbClr val="FF0000"/>
              </a:solidFill>
              <a:ea typeface="Arial Unicode MS" panose="020B0604020202020204" pitchFamily="34" charset="-128"/>
              <a:cs typeface="Arial Unicode MS" panose="020B0604020202020204" pitchFamily="34" charset="-128"/>
            </a:endParaRPr>
          </a:p>
          <a:p>
            <a:r>
              <a:rPr lang="de-DE" altLang="de-DE" sz="1814">
                <a:solidFill>
                  <a:srgbClr val="FF0000"/>
                </a:solidFill>
                <a:ea typeface="Arial Unicode MS" panose="020B0604020202020204" pitchFamily="34" charset="-128"/>
                <a:cs typeface="Arial Unicode MS" panose="020B0604020202020204" pitchFamily="34" charset="-128"/>
              </a:rPr>
              <a:t>KRISEN</a:t>
            </a:r>
            <a:r>
              <a:rPr lang="de-DE" altLang="de-DE" sz="3992">
                <a:solidFill>
                  <a:srgbClr val="FF0000"/>
                </a:solidFill>
                <a:ea typeface="Arial Unicode MS" panose="020B0604020202020204" pitchFamily="34" charset="-128"/>
                <a:cs typeface="Arial Unicode MS" panose="020B0604020202020204" pitchFamily="34" charset="-128"/>
              </a:rPr>
              <a:t>                         </a:t>
            </a:r>
            <a:r>
              <a:rPr lang="de-DE" altLang="de-DE" sz="1814">
                <a:solidFill>
                  <a:srgbClr val="FF0000"/>
                </a:solidFill>
                <a:ea typeface="Arial Unicode MS" panose="020B0604020202020204" pitchFamily="34" charset="-128"/>
                <a:cs typeface="Arial Unicode MS" panose="020B0604020202020204" pitchFamily="34" charset="-128"/>
              </a:rPr>
              <a:t>VERLAUF</a:t>
            </a:r>
          </a:p>
        </p:txBody>
      </p:sp>
      <p:sp>
        <p:nvSpPr>
          <p:cNvPr id="590853" name="Text Box 5"/>
          <p:cNvSpPr txBox="1">
            <a:spLocks noChangeArrowheads="1"/>
          </p:cNvSpPr>
          <p:nvPr/>
        </p:nvSpPr>
        <p:spPr bwMode="auto">
          <a:xfrm>
            <a:off x="2829738" y="2969592"/>
            <a:ext cx="2170307" cy="301747"/>
          </a:xfrm>
          <a:prstGeom prst="rect">
            <a:avLst/>
          </a:prstGeom>
          <a:solidFill>
            <a:srgbClr val="FFFF66"/>
          </a:solidFill>
          <a:ln w="9525">
            <a:solidFill>
              <a:srgbClr val="0066FF"/>
            </a:solidFill>
            <a:miter lim="800000"/>
            <a:headEnd/>
            <a:tailEnd/>
          </a:ln>
        </p:spPr>
        <p:txBody>
          <a:bodyPr lIns="91438" tIns="45719" rIns="91438" bIns="45719">
            <a:spAutoFit/>
          </a:bodyPr>
          <a:lstStyle/>
          <a:p>
            <a:pPr hangingPunct="1"/>
            <a:r>
              <a:rPr lang="de-DE" altLang="de-DE" sz="1361">
                <a:ea typeface="Arial Unicode MS" panose="020B0604020202020204" pitchFamily="34" charset="-128"/>
                <a:cs typeface="Arial Unicode MS" panose="020B0604020202020204" pitchFamily="34" charset="-128"/>
              </a:rPr>
              <a:t>Hohe Akkumulation</a:t>
            </a:r>
          </a:p>
        </p:txBody>
      </p:sp>
      <p:sp>
        <p:nvSpPr>
          <p:cNvPr id="590854" name="Text Box 6"/>
          <p:cNvSpPr txBox="1">
            <a:spLocks noChangeArrowheads="1"/>
          </p:cNvSpPr>
          <p:nvPr/>
        </p:nvSpPr>
        <p:spPr bwMode="auto">
          <a:xfrm>
            <a:off x="5694198" y="987945"/>
            <a:ext cx="2230795" cy="720580"/>
          </a:xfrm>
          <a:prstGeom prst="rect">
            <a:avLst/>
          </a:prstGeom>
          <a:solidFill>
            <a:srgbClr val="FFFF66"/>
          </a:solidFill>
          <a:ln w="9525">
            <a:solidFill>
              <a:srgbClr val="0066FF"/>
            </a:solidFill>
            <a:miter lim="800000"/>
            <a:headEnd/>
            <a:tailEnd/>
          </a:ln>
        </p:spPr>
        <p:txBody>
          <a:bodyPr lIns="91438" tIns="45719" rIns="91438" bIns="45719">
            <a:spAutoFit/>
          </a:bodyPr>
          <a:lstStyle/>
          <a:p>
            <a:pPr hangingPunct="1"/>
            <a:r>
              <a:rPr lang="de-DE" altLang="de-DE" sz="1361">
                <a:ea typeface="Arial Unicode MS" panose="020B0604020202020204" pitchFamily="34" charset="-128"/>
                <a:cs typeface="Arial Unicode MS" panose="020B0604020202020204" pitchFamily="34" charset="-128"/>
              </a:rPr>
              <a:t>Auslöser der Wirtschaftskrise: </a:t>
            </a:r>
            <a:br>
              <a:rPr lang="de-DE" altLang="de-DE" sz="1361">
                <a:ea typeface="Arial Unicode MS" panose="020B0604020202020204" pitchFamily="34" charset="-128"/>
                <a:cs typeface="Arial Unicode MS" panose="020B0604020202020204" pitchFamily="34" charset="-128"/>
              </a:rPr>
            </a:br>
            <a:r>
              <a:rPr lang="de-DE" altLang="de-DE" sz="1361">
                <a:ea typeface="Arial Unicode MS" panose="020B0604020202020204" pitchFamily="34" charset="-128"/>
                <a:cs typeface="Arial Unicode MS" panose="020B0604020202020204" pitchFamily="34" charset="-128"/>
              </a:rPr>
              <a:t>Fall der Profitrate </a:t>
            </a:r>
          </a:p>
        </p:txBody>
      </p:sp>
      <p:sp>
        <p:nvSpPr>
          <p:cNvPr id="590855" name="Text Box 7"/>
          <p:cNvSpPr txBox="1">
            <a:spLocks noChangeArrowheads="1"/>
          </p:cNvSpPr>
          <p:nvPr/>
        </p:nvSpPr>
        <p:spPr bwMode="auto">
          <a:xfrm>
            <a:off x="8371440" y="1716661"/>
            <a:ext cx="1479035" cy="511164"/>
          </a:xfrm>
          <a:prstGeom prst="rect">
            <a:avLst/>
          </a:prstGeom>
          <a:solidFill>
            <a:srgbClr val="FFFF66"/>
          </a:solidFill>
          <a:ln w="9525">
            <a:solidFill>
              <a:srgbClr val="0066FF"/>
            </a:solidFill>
            <a:miter lim="800000"/>
            <a:headEnd/>
            <a:tailEnd/>
          </a:ln>
        </p:spPr>
        <p:txBody>
          <a:bodyPr lIns="91438" tIns="45719" rIns="91438" bIns="45719">
            <a:spAutoFit/>
          </a:bodyPr>
          <a:lstStyle/>
          <a:p>
            <a:pPr hangingPunct="1"/>
            <a:r>
              <a:rPr lang="de-DE" altLang="de-DE" sz="1361">
                <a:ea typeface="Arial Unicode MS" panose="020B0604020202020204" pitchFamily="34" charset="-128"/>
                <a:cs typeface="Arial Unicode MS" panose="020B0604020202020204" pitchFamily="34" charset="-128"/>
              </a:rPr>
              <a:t>Überproduktion,Gewinneinbruch</a:t>
            </a:r>
          </a:p>
        </p:txBody>
      </p:sp>
      <p:cxnSp>
        <p:nvCxnSpPr>
          <p:cNvPr id="590856" name="AutoShape 8"/>
          <p:cNvCxnSpPr>
            <a:cxnSpLocks noChangeShapeType="1"/>
            <a:stCxn id="590852" idx="1"/>
            <a:endCxn id="590854" idx="1"/>
          </p:cNvCxnSpPr>
          <p:nvPr/>
        </p:nvCxnSpPr>
        <p:spPr bwMode="auto">
          <a:xfrm flipV="1">
            <a:off x="3476178" y="1348235"/>
            <a:ext cx="2218020" cy="69137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0857" name="AutoShape 9"/>
          <p:cNvCxnSpPr>
            <a:cxnSpLocks noChangeShapeType="1"/>
            <a:stCxn id="590854" idx="3"/>
            <a:endCxn id="35" idx="1"/>
          </p:cNvCxnSpPr>
          <p:nvPr/>
        </p:nvCxnSpPr>
        <p:spPr bwMode="auto">
          <a:xfrm flipV="1">
            <a:off x="7924993" y="1139836"/>
            <a:ext cx="485331" cy="20839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0858" name="AutoShape 10"/>
          <p:cNvCxnSpPr>
            <a:cxnSpLocks noChangeShapeType="1"/>
            <a:stCxn id="590855" idx="2"/>
            <a:endCxn id="590859" idx="0"/>
          </p:cNvCxnSpPr>
          <p:nvPr/>
        </p:nvCxnSpPr>
        <p:spPr bwMode="auto">
          <a:xfrm flipH="1">
            <a:off x="9087195" y="2227825"/>
            <a:ext cx="23763" cy="36156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90859" name="Text Box 11"/>
          <p:cNvSpPr txBox="1">
            <a:spLocks noChangeArrowheads="1"/>
          </p:cNvSpPr>
          <p:nvPr/>
        </p:nvSpPr>
        <p:spPr bwMode="auto">
          <a:xfrm>
            <a:off x="8201502" y="2589393"/>
            <a:ext cx="1771386" cy="301747"/>
          </a:xfrm>
          <a:prstGeom prst="rect">
            <a:avLst/>
          </a:prstGeom>
          <a:solidFill>
            <a:srgbClr val="FFFF66"/>
          </a:solidFill>
          <a:ln w="9525">
            <a:solidFill>
              <a:srgbClr val="FF0000"/>
            </a:solidFill>
            <a:miter lim="800000"/>
            <a:headEnd/>
            <a:tailEnd/>
          </a:ln>
        </p:spPr>
        <p:txBody>
          <a:bodyPr lIns="91438" tIns="45719" rIns="91438" bIns="45719">
            <a:spAutoFit/>
          </a:bodyPr>
          <a:lstStyle/>
          <a:p>
            <a:pPr hangingPunct="1"/>
            <a:r>
              <a:rPr lang="de-DE" altLang="de-DE" sz="1361">
                <a:solidFill>
                  <a:srgbClr val="FF0000"/>
                </a:solidFill>
                <a:ea typeface="Arial Unicode MS" panose="020B0604020202020204" pitchFamily="34" charset="-128"/>
                <a:cs typeface="Arial Unicode MS" panose="020B0604020202020204" pitchFamily="34" charset="-128"/>
              </a:rPr>
              <a:t>Profitrate fällt weiter</a:t>
            </a:r>
          </a:p>
        </p:txBody>
      </p:sp>
      <p:sp>
        <p:nvSpPr>
          <p:cNvPr id="590860" name="Text Box 12"/>
          <p:cNvSpPr txBox="1">
            <a:spLocks noChangeArrowheads="1"/>
          </p:cNvSpPr>
          <p:nvPr/>
        </p:nvSpPr>
        <p:spPr bwMode="auto">
          <a:xfrm>
            <a:off x="7867387" y="3217298"/>
            <a:ext cx="2052215" cy="301747"/>
          </a:xfrm>
          <a:prstGeom prst="rect">
            <a:avLst/>
          </a:prstGeom>
          <a:solidFill>
            <a:srgbClr val="0066FF"/>
          </a:solidFill>
          <a:ln w="9525">
            <a:solidFill>
              <a:srgbClr val="0066FF"/>
            </a:solidFill>
            <a:miter lim="800000"/>
            <a:headEnd/>
            <a:tailEnd/>
          </a:ln>
        </p:spPr>
        <p:txBody>
          <a:bodyPr lIns="91438" tIns="45719" rIns="91438" bIns="45719">
            <a:spAutoFit/>
          </a:bodyPr>
          <a:lstStyle/>
          <a:p>
            <a:pPr hangingPunct="1"/>
            <a:r>
              <a:rPr lang="de-DE" altLang="de-DE" sz="1361">
                <a:ea typeface="Arial Unicode MS" panose="020B0604020202020204" pitchFamily="34" charset="-128"/>
                <a:cs typeface="Arial Unicode MS" panose="020B0604020202020204" pitchFamily="34" charset="-128"/>
              </a:rPr>
              <a:t>Innovationsschub </a:t>
            </a:r>
          </a:p>
        </p:txBody>
      </p:sp>
      <p:sp>
        <p:nvSpPr>
          <p:cNvPr id="590861" name="Text Box 13"/>
          <p:cNvSpPr txBox="1">
            <a:spLocks noChangeArrowheads="1"/>
          </p:cNvSpPr>
          <p:nvPr/>
        </p:nvSpPr>
        <p:spPr bwMode="auto">
          <a:xfrm>
            <a:off x="8538497" y="4572481"/>
            <a:ext cx="1934123" cy="301747"/>
          </a:xfrm>
          <a:prstGeom prst="rect">
            <a:avLst/>
          </a:prstGeom>
          <a:solidFill>
            <a:srgbClr val="FFFF66"/>
          </a:solidFill>
          <a:ln w="9525">
            <a:solidFill>
              <a:srgbClr val="FF0000"/>
            </a:solidFill>
            <a:miter lim="800000"/>
            <a:headEnd/>
            <a:tailEnd/>
          </a:ln>
        </p:spPr>
        <p:txBody>
          <a:bodyPr lIns="91438" tIns="45719" rIns="91438" bIns="45719">
            <a:spAutoFit/>
          </a:bodyPr>
          <a:lstStyle/>
          <a:p>
            <a:pPr hangingPunct="1"/>
            <a:r>
              <a:rPr lang="de-DE" altLang="de-DE" sz="1361">
                <a:ea typeface="Arial Unicode MS" panose="020B0604020202020204" pitchFamily="34" charset="-128"/>
                <a:cs typeface="Arial Unicode MS" panose="020B0604020202020204" pitchFamily="34" charset="-128"/>
              </a:rPr>
              <a:t>Profitbelebung</a:t>
            </a:r>
          </a:p>
        </p:txBody>
      </p:sp>
      <p:cxnSp>
        <p:nvCxnSpPr>
          <p:cNvPr id="590862" name="AutoShape 14"/>
          <p:cNvCxnSpPr>
            <a:cxnSpLocks noChangeShapeType="1"/>
            <a:stCxn id="590860" idx="2"/>
            <a:endCxn id="590861" idx="0"/>
          </p:cNvCxnSpPr>
          <p:nvPr/>
        </p:nvCxnSpPr>
        <p:spPr bwMode="auto">
          <a:xfrm>
            <a:off x="8893495" y="3519045"/>
            <a:ext cx="612064" cy="105343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90863" name="Text Box 15"/>
          <p:cNvSpPr txBox="1">
            <a:spLocks noChangeArrowheads="1"/>
          </p:cNvSpPr>
          <p:nvPr/>
        </p:nvSpPr>
        <p:spPr bwMode="auto">
          <a:xfrm>
            <a:off x="5848295" y="5355923"/>
            <a:ext cx="1772826" cy="511164"/>
          </a:xfrm>
          <a:prstGeom prst="rect">
            <a:avLst/>
          </a:prstGeom>
          <a:solidFill>
            <a:srgbClr val="FFFF66"/>
          </a:solidFill>
          <a:ln w="9525">
            <a:solidFill>
              <a:srgbClr val="FF0000"/>
            </a:solidFill>
            <a:miter lim="800000"/>
            <a:headEnd/>
            <a:tailEnd/>
          </a:ln>
        </p:spPr>
        <p:txBody>
          <a:bodyPr lIns="91438" tIns="45719" rIns="91438" bIns="45719">
            <a:spAutoFit/>
          </a:bodyPr>
          <a:lstStyle/>
          <a:p>
            <a:pPr hangingPunct="1"/>
            <a:r>
              <a:rPr lang="de-DE" altLang="de-DE" sz="1361">
                <a:solidFill>
                  <a:srgbClr val="FF0000"/>
                </a:solidFill>
                <a:ea typeface="Arial Unicode MS" panose="020B0604020202020204" pitchFamily="34" charset="-128"/>
                <a:cs typeface="Arial Unicode MS" panose="020B0604020202020204" pitchFamily="34" charset="-128"/>
              </a:rPr>
              <a:t>Profitrate                    p´= m/K steigt</a:t>
            </a:r>
          </a:p>
        </p:txBody>
      </p:sp>
      <p:cxnSp>
        <p:nvCxnSpPr>
          <p:cNvPr id="590864" name="AutoShape 16"/>
          <p:cNvCxnSpPr>
            <a:cxnSpLocks noChangeShapeType="1"/>
            <a:stCxn id="590861" idx="2"/>
            <a:endCxn id="590863" idx="3"/>
          </p:cNvCxnSpPr>
          <p:nvPr/>
        </p:nvCxnSpPr>
        <p:spPr bwMode="auto">
          <a:xfrm flipH="1">
            <a:off x="7621121" y="4874228"/>
            <a:ext cx="1884438" cy="73727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0865" name="AutoShape 17"/>
          <p:cNvCxnSpPr>
            <a:cxnSpLocks noChangeShapeType="1"/>
            <a:stCxn id="590863" idx="1"/>
            <a:endCxn id="590875" idx="3"/>
          </p:cNvCxnSpPr>
          <p:nvPr/>
        </p:nvCxnSpPr>
        <p:spPr bwMode="auto">
          <a:xfrm flipH="1" flipV="1">
            <a:off x="5475295" y="5222664"/>
            <a:ext cx="373000" cy="38884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90866" name="AutoShape 18"/>
          <p:cNvSpPr>
            <a:spLocks noChangeArrowheads="1"/>
          </p:cNvSpPr>
          <p:nvPr/>
        </p:nvSpPr>
        <p:spPr bwMode="auto">
          <a:xfrm rot="5683461">
            <a:off x="6146406" y="2716126"/>
            <a:ext cx="861210" cy="1949965"/>
          </a:xfrm>
          <a:prstGeom prst="curvedDownArrow">
            <a:avLst>
              <a:gd name="adj1" fmla="val 1185"/>
              <a:gd name="adj2" fmla="val 48231"/>
              <a:gd name="adj3" fmla="val 27862"/>
            </a:avLst>
          </a:prstGeom>
          <a:solidFill>
            <a:schemeClr val="accent1"/>
          </a:solidFill>
          <a:ln w="9525">
            <a:solidFill>
              <a:srgbClr val="FFFF00"/>
            </a:solidFill>
            <a:miter lim="800000"/>
            <a:headEnd/>
            <a:tailEnd/>
          </a:ln>
        </p:spPr>
        <p:txBody>
          <a:bodyPr wrap="none" lIns="91438" tIns="45719" rIns="91438" bIns="45719" anchor="ctr"/>
          <a:lstStyle/>
          <a:p>
            <a:endParaRPr lang="de-DE" altLang="de-DE" sz="1633">
              <a:ea typeface="Arial Unicode MS" panose="020B0604020202020204" pitchFamily="34" charset="-128"/>
              <a:cs typeface="Arial Unicode MS" panose="020B0604020202020204" pitchFamily="34" charset="-128"/>
            </a:endParaRPr>
          </a:p>
        </p:txBody>
      </p:sp>
      <p:sp>
        <p:nvSpPr>
          <p:cNvPr id="590867" name="AutoShape 19"/>
          <p:cNvSpPr>
            <a:spLocks noChangeArrowheads="1"/>
          </p:cNvSpPr>
          <p:nvPr/>
        </p:nvSpPr>
        <p:spPr bwMode="auto">
          <a:xfrm rot="-5191117">
            <a:off x="5306078" y="2709645"/>
            <a:ext cx="859771" cy="1949965"/>
          </a:xfrm>
          <a:prstGeom prst="curvedDownArrow">
            <a:avLst>
              <a:gd name="adj1" fmla="val 1185"/>
              <a:gd name="adj2" fmla="val 48231"/>
              <a:gd name="adj3" fmla="val 27909"/>
            </a:avLst>
          </a:prstGeom>
          <a:solidFill>
            <a:schemeClr val="accent1"/>
          </a:solidFill>
          <a:ln w="9525">
            <a:solidFill>
              <a:srgbClr val="FF0000"/>
            </a:solidFill>
            <a:miter lim="800000"/>
            <a:headEnd/>
            <a:tailEnd/>
          </a:ln>
        </p:spPr>
        <p:txBody>
          <a:bodyPr wrap="none" lIns="91438" tIns="45719" rIns="91438" bIns="45719" anchor="ctr"/>
          <a:lstStyle/>
          <a:p>
            <a:endParaRPr lang="de-DE" altLang="de-DE" sz="1633">
              <a:ea typeface="Arial Unicode MS" panose="020B0604020202020204" pitchFamily="34" charset="-128"/>
              <a:cs typeface="Arial Unicode MS" panose="020B0604020202020204" pitchFamily="34" charset="-128"/>
            </a:endParaRPr>
          </a:p>
        </p:txBody>
      </p:sp>
      <p:sp>
        <p:nvSpPr>
          <p:cNvPr id="590868" name="Text Box 20"/>
          <p:cNvSpPr txBox="1">
            <a:spLocks noChangeArrowheads="1"/>
          </p:cNvSpPr>
          <p:nvPr/>
        </p:nvSpPr>
        <p:spPr bwMode="auto">
          <a:xfrm>
            <a:off x="2466820" y="1837634"/>
            <a:ext cx="2111262" cy="511164"/>
          </a:xfrm>
          <a:prstGeom prst="rect">
            <a:avLst/>
          </a:prstGeom>
          <a:solidFill>
            <a:srgbClr val="FFFF66"/>
          </a:solidFill>
          <a:ln w="9525">
            <a:solidFill>
              <a:srgbClr val="0066FF"/>
            </a:solidFill>
            <a:miter lim="800000"/>
            <a:headEnd/>
            <a:tailEnd/>
          </a:ln>
        </p:spPr>
        <p:txBody>
          <a:bodyPr lIns="91438" tIns="45719" rIns="91438" bIns="45719">
            <a:spAutoFit/>
          </a:bodyPr>
          <a:lstStyle/>
          <a:p>
            <a:pPr hangingPunct="1"/>
            <a:r>
              <a:rPr lang="de-DE" altLang="de-DE" sz="1361">
                <a:ea typeface="Arial Unicode MS" panose="020B0604020202020204" pitchFamily="34" charset="-128"/>
                <a:cs typeface="Arial Unicode MS" panose="020B0604020202020204" pitchFamily="34" charset="-128"/>
              </a:rPr>
              <a:t>Kapital- übersteigt Profitzuwachs</a:t>
            </a:r>
          </a:p>
        </p:txBody>
      </p:sp>
      <p:sp>
        <p:nvSpPr>
          <p:cNvPr id="590869" name="Text Box 21"/>
          <p:cNvSpPr txBox="1">
            <a:spLocks noChangeArrowheads="1"/>
          </p:cNvSpPr>
          <p:nvPr/>
        </p:nvSpPr>
        <p:spPr bwMode="auto">
          <a:xfrm>
            <a:off x="6153607" y="4173559"/>
            <a:ext cx="2163107" cy="301747"/>
          </a:xfrm>
          <a:prstGeom prst="rect">
            <a:avLst/>
          </a:prstGeom>
          <a:solidFill>
            <a:srgbClr val="FFFF66"/>
          </a:solidFill>
          <a:ln w="9525">
            <a:solidFill>
              <a:srgbClr val="0066FF"/>
            </a:solidFill>
            <a:miter lim="800000"/>
            <a:headEnd/>
            <a:tailEnd/>
          </a:ln>
        </p:spPr>
        <p:txBody>
          <a:bodyPr lIns="91438" tIns="45719" rIns="91438" bIns="45719">
            <a:spAutoFit/>
          </a:bodyPr>
          <a:lstStyle/>
          <a:p>
            <a:pPr hangingPunct="1"/>
            <a:r>
              <a:rPr lang="de-DE" altLang="de-DE" sz="1361">
                <a:ea typeface="Arial Unicode MS" panose="020B0604020202020204" pitchFamily="34" charset="-128"/>
                <a:cs typeface="Arial Unicode MS" panose="020B0604020202020204" pitchFamily="34" charset="-128"/>
              </a:rPr>
              <a:t>Kapitalentwertung</a:t>
            </a:r>
          </a:p>
        </p:txBody>
      </p:sp>
      <p:sp>
        <p:nvSpPr>
          <p:cNvPr id="590870" name="Text Box 22"/>
          <p:cNvSpPr txBox="1">
            <a:spLocks noChangeArrowheads="1"/>
          </p:cNvSpPr>
          <p:nvPr/>
        </p:nvSpPr>
        <p:spPr bwMode="auto">
          <a:xfrm>
            <a:off x="6065758" y="2680122"/>
            <a:ext cx="1431510" cy="301747"/>
          </a:xfrm>
          <a:prstGeom prst="rect">
            <a:avLst/>
          </a:prstGeom>
          <a:solidFill>
            <a:srgbClr val="FFFF66"/>
          </a:solidFill>
          <a:ln w="9525">
            <a:solidFill>
              <a:srgbClr val="FFFF66"/>
            </a:solidFill>
            <a:miter lim="800000"/>
            <a:headEnd/>
            <a:tailEnd/>
          </a:ln>
        </p:spPr>
        <p:txBody>
          <a:bodyPr lIns="91438" tIns="45719" rIns="91438" bIns="45719">
            <a:spAutoFit/>
          </a:bodyPr>
          <a:lstStyle/>
          <a:p>
            <a:pPr hangingPunct="1"/>
            <a:r>
              <a:rPr lang="de-DE" altLang="de-DE" sz="1361">
                <a:solidFill>
                  <a:srgbClr val="FF0000"/>
                </a:solidFill>
                <a:ea typeface="Arial Unicode MS" panose="020B0604020202020204" pitchFamily="34" charset="-128"/>
                <a:cs typeface="Arial Unicode MS" panose="020B0604020202020204" pitchFamily="34" charset="-128"/>
              </a:rPr>
              <a:t>Geldhortung </a:t>
            </a:r>
          </a:p>
        </p:txBody>
      </p:sp>
      <p:cxnSp>
        <p:nvCxnSpPr>
          <p:cNvPr id="590871" name="AutoShape 23"/>
          <p:cNvCxnSpPr>
            <a:cxnSpLocks noChangeShapeType="1"/>
            <a:stCxn id="590854" idx="2"/>
            <a:endCxn id="590870" idx="0"/>
          </p:cNvCxnSpPr>
          <p:nvPr/>
        </p:nvCxnSpPr>
        <p:spPr bwMode="auto">
          <a:xfrm flipH="1">
            <a:off x="6781513" y="1708525"/>
            <a:ext cx="28083" cy="97159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0872" name="AutoShape 24"/>
          <p:cNvCxnSpPr>
            <a:cxnSpLocks noChangeShapeType="1"/>
            <a:stCxn id="590860" idx="2"/>
            <a:endCxn id="590869" idx="0"/>
          </p:cNvCxnSpPr>
          <p:nvPr/>
        </p:nvCxnSpPr>
        <p:spPr bwMode="auto">
          <a:xfrm flipH="1">
            <a:off x="7235161" y="3519045"/>
            <a:ext cx="1658334" cy="65451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0873" name="AutoShape 25"/>
          <p:cNvCxnSpPr>
            <a:cxnSpLocks noChangeShapeType="1"/>
            <a:stCxn id="590869" idx="2"/>
            <a:endCxn id="590863" idx="0"/>
          </p:cNvCxnSpPr>
          <p:nvPr/>
        </p:nvCxnSpPr>
        <p:spPr bwMode="auto">
          <a:xfrm flipH="1">
            <a:off x="6734708" y="4475306"/>
            <a:ext cx="500453" cy="88061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0874" name="AutoShape 26"/>
          <p:cNvCxnSpPr>
            <a:cxnSpLocks noChangeShapeType="1"/>
            <a:stCxn id="590853" idx="0"/>
            <a:endCxn id="590868" idx="2"/>
          </p:cNvCxnSpPr>
          <p:nvPr/>
        </p:nvCxnSpPr>
        <p:spPr bwMode="auto">
          <a:xfrm flipH="1" flipV="1">
            <a:off x="3522451" y="2348798"/>
            <a:ext cx="392441" cy="62079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90875" name="Text Box 27"/>
          <p:cNvSpPr txBox="1">
            <a:spLocks noChangeArrowheads="1"/>
          </p:cNvSpPr>
          <p:nvPr/>
        </p:nvSpPr>
        <p:spPr bwMode="auto">
          <a:xfrm>
            <a:off x="3574295" y="4967082"/>
            <a:ext cx="1901000" cy="511164"/>
          </a:xfrm>
          <a:prstGeom prst="rect">
            <a:avLst/>
          </a:prstGeom>
          <a:solidFill>
            <a:srgbClr val="FFFF66"/>
          </a:solidFill>
          <a:ln w="9525">
            <a:solidFill>
              <a:srgbClr val="0066FF"/>
            </a:solidFill>
            <a:miter lim="800000"/>
            <a:headEnd/>
            <a:tailEnd/>
          </a:ln>
        </p:spPr>
        <p:txBody>
          <a:bodyPr lIns="91438" tIns="45719" rIns="91438" bIns="45719">
            <a:spAutoFit/>
          </a:bodyPr>
          <a:lstStyle/>
          <a:p>
            <a:pPr hangingPunct="1"/>
            <a:r>
              <a:rPr lang="de-DE" altLang="de-DE" sz="1361">
                <a:ea typeface="Arial Unicode MS" panose="020B0604020202020204" pitchFamily="34" charset="-128"/>
                <a:cs typeface="Arial Unicode MS" panose="020B0604020202020204" pitchFamily="34" charset="-128"/>
              </a:rPr>
              <a:t>Wirtschaftsauf-</a:t>
            </a:r>
            <a:br>
              <a:rPr lang="de-DE" altLang="de-DE" sz="1361">
                <a:ea typeface="Arial Unicode MS" panose="020B0604020202020204" pitchFamily="34" charset="-128"/>
                <a:cs typeface="Arial Unicode MS" panose="020B0604020202020204" pitchFamily="34" charset="-128"/>
              </a:rPr>
            </a:br>
            <a:r>
              <a:rPr lang="de-DE" altLang="de-DE" sz="1361">
                <a:ea typeface="Arial Unicode MS" panose="020B0604020202020204" pitchFamily="34" charset="-128"/>
                <a:cs typeface="Arial Unicode MS" panose="020B0604020202020204" pitchFamily="34" charset="-128"/>
              </a:rPr>
              <a:t>schwung</a:t>
            </a:r>
          </a:p>
        </p:txBody>
      </p:sp>
      <p:cxnSp>
        <p:nvCxnSpPr>
          <p:cNvPr id="590876" name="AutoShape 28"/>
          <p:cNvCxnSpPr>
            <a:cxnSpLocks noChangeShapeType="1"/>
            <a:stCxn id="590875" idx="0"/>
            <a:endCxn id="590853" idx="2"/>
          </p:cNvCxnSpPr>
          <p:nvPr/>
        </p:nvCxnSpPr>
        <p:spPr bwMode="auto">
          <a:xfrm flipH="1" flipV="1">
            <a:off x="3914892" y="3271339"/>
            <a:ext cx="609903" cy="169574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90877" name="Text Box 29"/>
          <p:cNvSpPr txBox="1">
            <a:spLocks noChangeArrowheads="1"/>
          </p:cNvSpPr>
          <p:nvPr/>
        </p:nvSpPr>
        <p:spPr bwMode="auto">
          <a:xfrm>
            <a:off x="1654575" y="4141876"/>
            <a:ext cx="2492901" cy="301747"/>
          </a:xfrm>
          <a:prstGeom prst="rect">
            <a:avLst/>
          </a:prstGeom>
          <a:solidFill>
            <a:srgbClr val="FFFF66"/>
          </a:solidFill>
          <a:ln w="9525">
            <a:solidFill>
              <a:srgbClr val="0066FF"/>
            </a:solidFill>
            <a:miter lim="800000"/>
            <a:headEnd/>
            <a:tailEnd/>
          </a:ln>
          <a:effectLst/>
        </p:spPr>
        <p:txBody>
          <a:bodyPr lIns="91438" tIns="45719" rIns="91438" bIns="45719">
            <a:spAutoFit/>
          </a:bodyPr>
          <a:lstStyle/>
          <a:p>
            <a:pPr>
              <a:buFont typeface="Times New Roman" pitchFamily="16" charset="0"/>
              <a:buNone/>
              <a:defRPr/>
            </a:pPr>
            <a:r>
              <a:rPr lang="de-DE" sz="1361" dirty="0">
                <a:latin typeface="Arial" charset="0"/>
                <a:ea typeface="SimSun" charset="-122"/>
              </a:rPr>
              <a:t>Profitrate steigt weiter</a:t>
            </a:r>
            <a:endParaRPr lang="de-DE" sz="1361" dirty="0">
              <a:effectLst>
                <a:outerShdw blurRad="38100" dist="38100" dir="2700000" algn="tl">
                  <a:srgbClr val="FFFFFF"/>
                </a:outerShdw>
              </a:effectLst>
              <a:latin typeface="Arial" charset="0"/>
              <a:ea typeface="SimSun" charset="-122"/>
            </a:endParaRPr>
          </a:p>
        </p:txBody>
      </p:sp>
      <p:cxnSp>
        <p:nvCxnSpPr>
          <p:cNvPr id="590878" name="AutoShape 30"/>
          <p:cNvCxnSpPr>
            <a:cxnSpLocks noChangeShapeType="1"/>
            <a:stCxn id="590863" idx="2"/>
            <a:endCxn id="590877" idx="2"/>
          </p:cNvCxnSpPr>
          <p:nvPr/>
        </p:nvCxnSpPr>
        <p:spPr bwMode="auto">
          <a:xfrm rot="5400000" flipH="1">
            <a:off x="4106135" y="3238514"/>
            <a:ext cx="1423464" cy="3833682"/>
          </a:xfrm>
          <a:prstGeom prst="bentConnector3">
            <a:avLst>
              <a:gd name="adj1" fmla="val -16059"/>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90881" name="AutoShape 33"/>
          <p:cNvCxnSpPr>
            <a:cxnSpLocks noChangeShapeType="1"/>
            <a:endCxn id="590860" idx="0"/>
          </p:cNvCxnSpPr>
          <p:nvPr/>
        </p:nvCxnSpPr>
        <p:spPr bwMode="auto">
          <a:xfrm flipH="1">
            <a:off x="8893495" y="2916308"/>
            <a:ext cx="81368" cy="30099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0886" name="AutoShape 38"/>
          <p:cNvCxnSpPr>
            <a:cxnSpLocks noChangeShapeType="1"/>
            <a:stCxn id="590870" idx="3"/>
          </p:cNvCxnSpPr>
          <p:nvPr/>
        </p:nvCxnSpPr>
        <p:spPr bwMode="auto">
          <a:xfrm flipV="1">
            <a:off x="7497268" y="2206313"/>
            <a:ext cx="920257" cy="62468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4" name="AutoShape 25"/>
          <p:cNvCxnSpPr>
            <a:cxnSpLocks noChangeShapeType="1"/>
            <a:stCxn id="590869" idx="2"/>
            <a:endCxn id="590861" idx="1"/>
          </p:cNvCxnSpPr>
          <p:nvPr/>
        </p:nvCxnSpPr>
        <p:spPr bwMode="auto">
          <a:xfrm>
            <a:off x="7235161" y="4475306"/>
            <a:ext cx="1303336" cy="24804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 name="AutoShape 25"/>
          <p:cNvCxnSpPr>
            <a:cxnSpLocks noChangeShapeType="1"/>
          </p:cNvCxnSpPr>
          <p:nvPr/>
        </p:nvCxnSpPr>
        <p:spPr bwMode="auto">
          <a:xfrm rot="5400000">
            <a:off x="6820397" y="2618196"/>
            <a:ext cx="1945645" cy="121404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5" name="Text Box 7"/>
          <p:cNvSpPr txBox="1">
            <a:spLocks noChangeArrowheads="1"/>
          </p:cNvSpPr>
          <p:nvPr/>
        </p:nvSpPr>
        <p:spPr bwMode="auto">
          <a:xfrm>
            <a:off x="8410324" y="884254"/>
            <a:ext cx="1480475" cy="511164"/>
          </a:xfrm>
          <a:prstGeom prst="rect">
            <a:avLst/>
          </a:prstGeom>
          <a:solidFill>
            <a:srgbClr val="FFFF66"/>
          </a:solidFill>
          <a:ln w="9525">
            <a:solidFill>
              <a:srgbClr val="0066FF"/>
            </a:solidFill>
            <a:miter lim="800000"/>
            <a:headEnd/>
            <a:tailEnd/>
          </a:ln>
        </p:spPr>
        <p:txBody>
          <a:bodyPr lIns="91438" tIns="45719" rIns="91438" bIns="45719">
            <a:spAutoFit/>
          </a:bodyPr>
          <a:lstStyle/>
          <a:p>
            <a:pPr hangingPunct="1"/>
            <a:r>
              <a:rPr lang="de-DE" altLang="de-DE" sz="1361">
                <a:ea typeface="Arial Unicode MS" panose="020B0604020202020204" pitchFamily="34" charset="-128"/>
                <a:cs typeface="Arial Unicode MS" panose="020B0604020202020204" pitchFamily="34" charset="-128"/>
              </a:rPr>
              <a:t>Akkumulations-</a:t>
            </a:r>
            <a:br>
              <a:rPr lang="de-DE" altLang="de-DE" sz="1361">
                <a:ea typeface="Arial Unicode MS" panose="020B0604020202020204" pitchFamily="34" charset="-128"/>
                <a:cs typeface="Arial Unicode MS" panose="020B0604020202020204" pitchFamily="34" charset="-128"/>
              </a:rPr>
            </a:br>
            <a:r>
              <a:rPr lang="de-DE" altLang="de-DE" sz="1361">
                <a:ea typeface="Arial Unicode MS" panose="020B0604020202020204" pitchFamily="34" charset="-128"/>
                <a:cs typeface="Arial Unicode MS" panose="020B0604020202020204" pitchFamily="34" charset="-128"/>
              </a:rPr>
              <a:t>   rückgang</a:t>
            </a:r>
          </a:p>
        </p:txBody>
      </p:sp>
      <p:cxnSp>
        <p:nvCxnSpPr>
          <p:cNvPr id="36" name="AutoShape 10"/>
          <p:cNvCxnSpPr>
            <a:cxnSpLocks noChangeShapeType="1"/>
            <a:endCxn id="590855" idx="0"/>
          </p:cNvCxnSpPr>
          <p:nvPr/>
        </p:nvCxnSpPr>
        <p:spPr bwMode="auto">
          <a:xfrm flipH="1">
            <a:off x="9110958" y="1389747"/>
            <a:ext cx="43926" cy="32691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0" name="AutoShape 23"/>
          <p:cNvCxnSpPr>
            <a:cxnSpLocks noChangeShapeType="1"/>
          </p:cNvCxnSpPr>
          <p:nvPr/>
        </p:nvCxnSpPr>
        <p:spPr bwMode="auto">
          <a:xfrm rot="5400000">
            <a:off x="7246682" y="1474716"/>
            <a:ext cx="1248611" cy="107867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5813" name="Foliennummernplatzhalter 1"/>
          <p:cNvSpPr>
            <a:spLocks noGrp="1"/>
          </p:cNvSpPr>
          <p:nvPr>
            <p:ph type="sldNum" sz="quarter" idx="4294967295"/>
          </p:nvPr>
        </p:nvSpPr>
        <p:spPr bwMode="auto">
          <a:xfrm>
            <a:off x="8541378" y="6510925"/>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3BDC451B-0CCD-45D3-898D-DBE79C170806}"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35</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85327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500"/>
                                  </p:stCondLst>
                                  <p:iterate type="lt">
                                    <p:tmAbs val="100"/>
                                  </p:iterate>
                                  <p:childTnLst>
                                    <p:set>
                                      <p:cBhvr>
                                        <p:cTn id="6" dur="1" fill="hold">
                                          <p:stCondLst>
                                            <p:cond delay="0"/>
                                          </p:stCondLst>
                                        </p:cTn>
                                        <p:tgtEl>
                                          <p:spTgt spid="590850"/>
                                        </p:tgtEl>
                                        <p:attrNameLst>
                                          <p:attrName>style.visibility</p:attrName>
                                        </p:attrNameLst>
                                      </p:cBhvr>
                                      <p:to>
                                        <p:strVal val="visible"/>
                                      </p:to>
                                    </p:set>
                                  </p:childTnLst>
                                </p:cTn>
                              </p:par>
                            </p:childTnLst>
                          </p:cTn>
                        </p:par>
                        <p:par>
                          <p:cTn id="7" fill="hold" nodeType="afterGroup">
                            <p:stCondLst>
                              <p:cond delay="3701"/>
                            </p:stCondLst>
                            <p:childTnLst>
                              <p:par>
                                <p:cTn id="8" presetID="1" presetClass="entr" presetSubtype="0" fill="hold" grpId="0" nodeType="afterEffect">
                                  <p:stCondLst>
                                    <p:cond delay="2000"/>
                                  </p:stCondLst>
                                  <p:childTnLst>
                                    <p:set>
                                      <p:cBhvr>
                                        <p:cTn id="9" dur="1" fill="hold">
                                          <p:stCondLst>
                                            <p:cond delay="0"/>
                                          </p:stCondLst>
                                        </p:cTn>
                                        <p:tgtEl>
                                          <p:spTgt spid="590868"/>
                                        </p:tgtEl>
                                        <p:attrNameLst>
                                          <p:attrName>style.visibility</p:attrName>
                                        </p:attrNameLst>
                                      </p:cBhvr>
                                      <p:to>
                                        <p:strVal val="visible"/>
                                      </p:to>
                                    </p:set>
                                  </p:childTnLst>
                                </p:cTn>
                              </p:par>
                            </p:childTnLst>
                          </p:cTn>
                        </p:par>
                        <p:par>
                          <p:cTn id="10" fill="hold" nodeType="afterGroup">
                            <p:stCondLst>
                              <p:cond delay="5701"/>
                            </p:stCondLst>
                            <p:childTnLst>
                              <p:par>
                                <p:cTn id="11" presetID="1" presetClass="entr" presetSubtype="0" fill="hold" nodeType="afterEffect">
                                  <p:stCondLst>
                                    <p:cond delay="3500"/>
                                  </p:stCondLst>
                                  <p:childTnLst>
                                    <p:set>
                                      <p:cBhvr>
                                        <p:cTn id="12" dur="1" fill="hold">
                                          <p:stCondLst>
                                            <p:cond delay="0"/>
                                          </p:stCondLst>
                                        </p:cTn>
                                        <p:tgtEl>
                                          <p:spTgt spid="590856"/>
                                        </p:tgtEl>
                                        <p:attrNameLst>
                                          <p:attrName>style.visibility</p:attrName>
                                        </p:attrNameLst>
                                      </p:cBhvr>
                                      <p:to>
                                        <p:strVal val="visible"/>
                                      </p:to>
                                    </p:set>
                                  </p:childTnLst>
                                </p:cTn>
                              </p:par>
                            </p:childTnLst>
                          </p:cTn>
                        </p:par>
                        <p:par>
                          <p:cTn id="13" fill="hold" nodeType="afterGroup">
                            <p:stCondLst>
                              <p:cond delay="9201"/>
                            </p:stCondLst>
                            <p:childTnLst>
                              <p:par>
                                <p:cTn id="14" presetID="1" presetClass="entr" presetSubtype="0" fill="hold" grpId="0" nodeType="afterEffect">
                                  <p:stCondLst>
                                    <p:cond delay="0"/>
                                  </p:stCondLst>
                                  <p:childTnLst>
                                    <p:set>
                                      <p:cBhvr>
                                        <p:cTn id="15" dur="1" fill="hold">
                                          <p:stCondLst>
                                            <p:cond delay="0"/>
                                          </p:stCondLst>
                                        </p:cTn>
                                        <p:tgtEl>
                                          <p:spTgt spid="590854"/>
                                        </p:tgtEl>
                                        <p:attrNameLst>
                                          <p:attrName>style.visibility</p:attrName>
                                        </p:attrNameLst>
                                      </p:cBhvr>
                                      <p:to>
                                        <p:strVal val="visible"/>
                                      </p:to>
                                    </p:set>
                                  </p:childTnLst>
                                </p:cTn>
                              </p:par>
                            </p:childTnLst>
                          </p:cTn>
                        </p:par>
                        <p:par>
                          <p:cTn id="16" fill="hold" nodeType="afterGroup">
                            <p:stCondLst>
                              <p:cond delay="9201"/>
                            </p:stCondLst>
                            <p:childTnLst>
                              <p:par>
                                <p:cTn id="17" presetID="1" presetClass="entr" presetSubtype="0" fill="hold" nodeType="afterEffect">
                                  <p:stCondLst>
                                    <p:cond delay="4000"/>
                                  </p:stCondLst>
                                  <p:childTnLst>
                                    <p:set>
                                      <p:cBhvr>
                                        <p:cTn id="18" dur="1" fill="hold">
                                          <p:stCondLst>
                                            <p:cond delay="0"/>
                                          </p:stCondLst>
                                        </p:cTn>
                                        <p:tgtEl>
                                          <p:spTgt spid="590857"/>
                                        </p:tgtEl>
                                        <p:attrNameLst>
                                          <p:attrName>style.visibility</p:attrName>
                                        </p:attrNameLst>
                                      </p:cBhvr>
                                      <p:to>
                                        <p:strVal val="visible"/>
                                      </p:to>
                                    </p:set>
                                  </p:childTnLst>
                                </p:cTn>
                              </p:par>
                            </p:childTnLst>
                          </p:cTn>
                        </p:par>
                        <p:par>
                          <p:cTn id="19" fill="hold" nodeType="afterGroup">
                            <p:stCondLst>
                              <p:cond delay="13201"/>
                            </p:stCondLst>
                            <p:childTnLst>
                              <p:par>
                                <p:cTn id="20" presetID="1" presetClass="entr" presetSubtype="0" fill="hold" grpId="0" nodeType="afterEffect">
                                  <p:stCondLst>
                                    <p:cond delay="0"/>
                                  </p:stCondLst>
                                  <p:childTnLst>
                                    <p:set>
                                      <p:cBhvr>
                                        <p:cTn id="21" dur="1" fill="hold">
                                          <p:stCondLst>
                                            <p:cond delay="0"/>
                                          </p:stCondLst>
                                        </p:cTn>
                                        <p:tgtEl>
                                          <p:spTgt spid="590855"/>
                                        </p:tgtEl>
                                        <p:attrNameLst>
                                          <p:attrName>style.visibility</p:attrName>
                                        </p:attrNameLst>
                                      </p:cBhvr>
                                      <p:to>
                                        <p:strVal val="visible"/>
                                      </p:to>
                                    </p:set>
                                  </p:childTnLst>
                                </p:cTn>
                              </p:par>
                            </p:childTnLst>
                          </p:cTn>
                        </p:par>
                        <p:par>
                          <p:cTn id="22" fill="hold" nodeType="afterGroup">
                            <p:stCondLst>
                              <p:cond delay="13201"/>
                            </p:stCondLst>
                            <p:childTnLst>
                              <p:par>
                                <p:cTn id="23" presetID="1" presetClass="entr" presetSubtype="0" fill="hold" nodeType="afterEffect">
                                  <p:stCondLst>
                                    <p:cond delay="2000"/>
                                  </p:stCondLst>
                                  <p:childTnLst>
                                    <p:set>
                                      <p:cBhvr>
                                        <p:cTn id="24" dur="1" fill="hold">
                                          <p:stCondLst>
                                            <p:cond delay="0"/>
                                          </p:stCondLst>
                                        </p:cTn>
                                        <p:tgtEl>
                                          <p:spTgt spid="590858"/>
                                        </p:tgtEl>
                                        <p:attrNameLst>
                                          <p:attrName>style.visibility</p:attrName>
                                        </p:attrNameLst>
                                      </p:cBhvr>
                                      <p:to>
                                        <p:strVal val="visible"/>
                                      </p:to>
                                    </p:set>
                                  </p:childTnLst>
                                </p:cTn>
                              </p:par>
                            </p:childTnLst>
                          </p:cTn>
                        </p:par>
                        <p:par>
                          <p:cTn id="25" fill="hold" nodeType="afterGroup">
                            <p:stCondLst>
                              <p:cond delay="15201"/>
                            </p:stCondLst>
                            <p:childTnLst>
                              <p:par>
                                <p:cTn id="26" presetID="1" presetClass="entr" presetSubtype="0" fill="hold" grpId="0" nodeType="afterEffect">
                                  <p:stCondLst>
                                    <p:cond delay="1000"/>
                                  </p:stCondLst>
                                  <p:childTnLst>
                                    <p:set>
                                      <p:cBhvr>
                                        <p:cTn id="27" dur="1" fill="hold">
                                          <p:stCondLst>
                                            <p:cond delay="0"/>
                                          </p:stCondLst>
                                        </p:cTn>
                                        <p:tgtEl>
                                          <p:spTgt spid="590859"/>
                                        </p:tgtEl>
                                        <p:attrNameLst>
                                          <p:attrName>style.visibility</p:attrName>
                                        </p:attrNameLst>
                                      </p:cBhvr>
                                      <p:to>
                                        <p:strVal val="visible"/>
                                      </p:to>
                                    </p:set>
                                  </p:childTnLst>
                                </p:cTn>
                              </p:par>
                            </p:childTnLst>
                          </p:cTn>
                        </p:par>
                        <p:par>
                          <p:cTn id="28" fill="hold" nodeType="afterGroup">
                            <p:stCondLst>
                              <p:cond delay="16201"/>
                            </p:stCondLst>
                            <p:childTnLst>
                              <p:par>
                                <p:cTn id="29" presetID="1" presetClass="entr" presetSubtype="0" fill="hold" nodeType="afterEffect">
                                  <p:stCondLst>
                                    <p:cond delay="2000"/>
                                  </p:stCondLst>
                                  <p:childTnLst>
                                    <p:set>
                                      <p:cBhvr>
                                        <p:cTn id="30" dur="1" fill="hold">
                                          <p:stCondLst>
                                            <p:cond delay="0"/>
                                          </p:stCondLst>
                                        </p:cTn>
                                        <p:tgtEl>
                                          <p:spTgt spid="590871"/>
                                        </p:tgtEl>
                                        <p:attrNameLst>
                                          <p:attrName>style.visibility</p:attrName>
                                        </p:attrNameLst>
                                      </p:cBhvr>
                                      <p:to>
                                        <p:strVal val="visible"/>
                                      </p:to>
                                    </p:set>
                                  </p:childTnLst>
                                </p:cTn>
                              </p:par>
                            </p:childTnLst>
                          </p:cTn>
                        </p:par>
                        <p:par>
                          <p:cTn id="31" fill="hold" nodeType="afterGroup">
                            <p:stCondLst>
                              <p:cond delay="18201"/>
                            </p:stCondLst>
                            <p:childTnLst>
                              <p:par>
                                <p:cTn id="32" presetID="1" presetClass="entr" presetSubtype="0" fill="hold" grpId="0" nodeType="afterEffect">
                                  <p:stCondLst>
                                    <p:cond delay="1000"/>
                                  </p:stCondLst>
                                  <p:childTnLst>
                                    <p:set>
                                      <p:cBhvr>
                                        <p:cTn id="33" dur="1" fill="hold">
                                          <p:stCondLst>
                                            <p:cond delay="0"/>
                                          </p:stCondLst>
                                        </p:cTn>
                                        <p:tgtEl>
                                          <p:spTgt spid="590870"/>
                                        </p:tgtEl>
                                        <p:attrNameLst>
                                          <p:attrName>style.visibility</p:attrName>
                                        </p:attrNameLst>
                                      </p:cBhvr>
                                      <p:to>
                                        <p:strVal val="visible"/>
                                      </p:to>
                                    </p:set>
                                  </p:childTnLst>
                                </p:cTn>
                              </p:par>
                            </p:childTnLst>
                          </p:cTn>
                        </p:par>
                        <p:par>
                          <p:cTn id="34" fill="hold" nodeType="afterGroup">
                            <p:stCondLst>
                              <p:cond delay="19201"/>
                            </p:stCondLst>
                            <p:childTnLst>
                              <p:par>
                                <p:cTn id="35" presetID="1" presetClass="entr" presetSubtype="0" fill="hold" nodeType="afterEffect">
                                  <p:stCondLst>
                                    <p:cond delay="0"/>
                                  </p:stCondLst>
                                  <p:childTnLst>
                                    <p:set>
                                      <p:cBhvr>
                                        <p:cTn id="36" dur="1" fill="hold">
                                          <p:stCondLst>
                                            <p:cond delay="0"/>
                                          </p:stCondLst>
                                        </p:cTn>
                                        <p:tgtEl>
                                          <p:spTgt spid="590881"/>
                                        </p:tgtEl>
                                        <p:attrNameLst>
                                          <p:attrName>style.visibility</p:attrName>
                                        </p:attrNameLst>
                                      </p:cBhvr>
                                      <p:to>
                                        <p:strVal val="visible"/>
                                      </p:to>
                                    </p:set>
                                  </p:childTnLst>
                                </p:cTn>
                              </p:par>
                            </p:childTnLst>
                          </p:cTn>
                        </p:par>
                        <p:par>
                          <p:cTn id="37" fill="hold" nodeType="afterGroup">
                            <p:stCondLst>
                              <p:cond delay="19201"/>
                            </p:stCondLst>
                            <p:childTnLst>
                              <p:par>
                                <p:cTn id="38" presetID="1" presetClass="entr" presetSubtype="0" fill="hold" grpId="0" nodeType="afterEffect">
                                  <p:stCondLst>
                                    <p:cond delay="0"/>
                                  </p:stCondLst>
                                  <p:childTnLst>
                                    <p:set>
                                      <p:cBhvr>
                                        <p:cTn id="39" dur="1" fill="hold">
                                          <p:stCondLst>
                                            <p:cond delay="0"/>
                                          </p:stCondLst>
                                        </p:cTn>
                                        <p:tgtEl>
                                          <p:spTgt spid="590860">
                                            <p:bg/>
                                          </p:spTgt>
                                        </p:tgtEl>
                                        <p:attrNameLst>
                                          <p:attrName>style.visibility</p:attrName>
                                        </p:attrNameLst>
                                      </p:cBhvr>
                                      <p:to>
                                        <p:strVal val="visible"/>
                                      </p:to>
                                    </p:set>
                                  </p:childTnLst>
                                </p:cTn>
                              </p:par>
                            </p:childTnLst>
                          </p:cTn>
                        </p:par>
                        <p:par>
                          <p:cTn id="40" fill="hold" nodeType="afterGroup">
                            <p:stCondLst>
                              <p:cond delay="19201"/>
                            </p:stCondLst>
                            <p:childTnLst>
                              <p:par>
                                <p:cTn id="41" presetID="1" presetClass="entr" presetSubtype="0" fill="hold" grpId="0" nodeType="afterEffect">
                                  <p:stCondLst>
                                    <p:cond delay="0"/>
                                  </p:stCondLst>
                                  <p:childTnLst>
                                    <p:set>
                                      <p:cBhvr>
                                        <p:cTn id="42" dur="1" fill="hold">
                                          <p:stCondLst>
                                            <p:cond delay="0"/>
                                          </p:stCondLst>
                                        </p:cTn>
                                        <p:tgtEl>
                                          <p:spTgt spid="590860">
                                            <p:txEl>
                                              <p:pRg st="0" end="0"/>
                                            </p:txEl>
                                          </p:spTgt>
                                        </p:tgtEl>
                                        <p:attrNameLst>
                                          <p:attrName>style.visibility</p:attrName>
                                        </p:attrNameLst>
                                      </p:cBhvr>
                                      <p:to>
                                        <p:strVal val="visible"/>
                                      </p:to>
                                    </p:set>
                                  </p:childTnLst>
                                </p:cTn>
                              </p:par>
                            </p:childTnLst>
                          </p:cTn>
                        </p:par>
                        <p:par>
                          <p:cTn id="43" fill="hold" nodeType="afterGroup">
                            <p:stCondLst>
                              <p:cond delay="19201"/>
                            </p:stCondLst>
                            <p:childTnLst>
                              <p:par>
                                <p:cTn id="44" presetID="1" presetClass="entr" presetSubtype="0" fill="hold" nodeType="afterEffect">
                                  <p:stCondLst>
                                    <p:cond delay="3000"/>
                                  </p:stCondLst>
                                  <p:childTnLst>
                                    <p:set>
                                      <p:cBhvr>
                                        <p:cTn id="45" dur="1" fill="hold">
                                          <p:stCondLst>
                                            <p:cond delay="0"/>
                                          </p:stCondLst>
                                        </p:cTn>
                                        <p:tgtEl>
                                          <p:spTgt spid="590862"/>
                                        </p:tgtEl>
                                        <p:attrNameLst>
                                          <p:attrName>style.visibility</p:attrName>
                                        </p:attrNameLst>
                                      </p:cBhvr>
                                      <p:to>
                                        <p:strVal val="visible"/>
                                      </p:to>
                                    </p:set>
                                  </p:childTnLst>
                                </p:cTn>
                              </p:par>
                            </p:childTnLst>
                          </p:cTn>
                        </p:par>
                        <p:par>
                          <p:cTn id="46" fill="hold" nodeType="afterGroup">
                            <p:stCondLst>
                              <p:cond delay="22201"/>
                            </p:stCondLst>
                            <p:childTnLst>
                              <p:par>
                                <p:cTn id="47" presetID="1" presetClass="entr" presetSubtype="0" fill="hold" grpId="0" nodeType="afterEffect">
                                  <p:stCondLst>
                                    <p:cond delay="1500"/>
                                  </p:stCondLst>
                                  <p:childTnLst>
                                    <p:set>
                                      <p:cBhvr>
                                        <p:cTn id="48" dur="1" fill="hold">
                                          <p:stCondLst>
                                            <p:cond delay="0"/>
                                          </p:stCondLst>
                                        </p:cTn>
                                        <p:tgtEl>
                                          <p:spTgt spid="590861"/>
                                        </p:tgtEl>
                                        <p:attrNameLst>
                                          <p:attrName>style.visibility</p:attrName>
                                        </p:attrNameLst>
                                      </p:cBhvr>
                                      <p:to>
                                        <p:strVal val="visible"/>
                                      </p:to>
                                    </p:set>
                                  </p:childTnLst>
                                </p:cTn>
                              </p:par>
                            </p:childTnLst>
                          </p:cTn>
                        </p:par>
                        <p:par>
                          <p:cTn id="49" fill="hold" nodeType="afterGroup">
                            <p:stCondLst>
                              <p:cond delay="23701"/>
                            </p:stCondLst>
                            <p:childTnLst>
                              <p:par>
                                <p:cTn id="50" presetID="1" presetClass="entr" presetSubtype="0" fill="hold" nodeType="afterEffect">
                                  <p:stCondLst>
                                    <p:cond delay="1500"/>
                                  </p:stCondLst>
                                  <p:childTnLst>
                                    <p:set>
                                      <p:cBhvr>
                                        <p:cTn id="51" dur="1" fill="hold">
                                          <p:stCondLst>
                                            <p:cond delay="0"/>
                                          </p:stCondLst>
                                        </p:cTn>
                                        <p:tgtEl>
                                          <p:spTgt spid="590872"/>
                                        </p:tgtEl>
                                        <p:attrNameLst>
                                          <p:attrName>style.visibility</p:attrName>
                                        </p:attrNameLst>
                                      </p:cBhvr>
                                      <p:to>
                                        <p:strVal val="visible"/>
                                      </p:to>
                                    </p:set>
                                  </p:childTnLst>
                                </p:cTn>
                              </p:par>
                            </p:childTnLst>
                          </p:cTn>
                        </p:par>
                        <p:par>
                          <p:cTn id="52" fill="hold" nodeType="afterGroup">
                            <p:stCondLst>
                              <p:cond delay="25201"/>
                            </p:stCondLst>
                            <p:childTnLst>
                              <p:par>
                                <p:cTn id="53" presetID="1" presetClass="entr" presetSubtype="0" fill="hold" grpId="0" nodeType="afterEffect">
                                  <p:stCondLst>
                                    <p:cond delay="1500"/>
                                  </p:stCondLst>
                                  <p:childTnLst>
                                    <p:set>
                                      <p:cBhvr>
                                        <p:cTn id="54" dur="1" fill="hold">
                                          <p:stCondLst>
                                            <p:cond delay="0"/>
                                          </p:stCondLst>
                                        </p:cTn>
                                        <p:tgtEl>
                                          <p:spTgt spid="590869"/>
                                        </p:tgtEl>
                                        <p:attrNameLst>
                                          <p:attrName>style.visibility</p:attrName>
                                        </p:attrNameLst>
                                      </p:cBhvr>
                                      <p:to>
                                        <p:strVal val="visible"/>
                                      </p:to>
                                    </p:set>
                                  </p:childTnLst>
                                </p:cTn>
                              </p:par>
                            </p:childTnLst>
                          </p:cTn>
                        </p:par>
                        <p:par>
                          <p:cTn id="55" fill="hold" nodeType="afterGroup">
                            <p:stCondLst>
                              <p:cond delay="26701"/>
                            </p:stCondLst>
                            <p:childTnLst>
                              <p:par>
                                <p:cTn id="56" presetID="1" presetClass="entr" presetSubtype="0" fill="hold" nodeType="afterEffect">
                                  <p:stCondLst>
                                    <p:cond delay="2000"/>
                                  </p:stCondLst>
                                  <p:childTnLst>
                                    <p:set>
                                      <p:cBhvr>
                                        <p:cTn id="57" dur="1" fill="hold">
                                          <p:stCondLst>
                                            <p:cond delay="0"/>
                                          </p:stCondLst>
                                        </p:cTn>
                                        <p:tgtEl>
                                          <p:spTgt spid="590864"/>
                                        </p:tgtEl>
                                        <p:attrNameLst>
                                          <p:attrName>style.visibility</p:attrName>
                                        </p:attrNameLst>
                                      </p:cBhvr>
                                      <p:to>
                                        <p:strVal val="visible"/>
                                      </p:to>
                                    </p:set>
                                  </p:childTnLst>
                                </p:cTn>
                              </p:par>
                            </p:childTnLst>
                          </p:cTn>
                        </p:par>
                        <p:par>
                          <p:cTn id="58" fill="hold" nodeType="afterGroup">
                            <p:stCondLst>
                              <p:cond delay="28701"/>
                            </p:stCondLst>
                            <p:childTnLst>
                              <p:par>
                                <p:cTn id="59" presetID="1" presetClass="entr" presetSubtype="0" fill="hold" nodeType="afterEffect">
                                  <p:stCondLst>
                                    <p:cond delay="0"/>
                                  </p:stCondLst>
                                  <p:childTnLst>
                                    <p:set>
                                      <p:cBhvr>
                                        <p:cTn id="60" dur="1" fill="hold">
                                          <p:stCondLst>
                                            <p:cond delay="0"/>
                                          </p:stCondLst>
                                        </p:cTn>
                                        <p:tgtEl>
                                          <p:spTgt spid="590873"/>
                                        </p:tgtEl>
                                        <p:attrNameLst>
                                          <p:attrName>style.visibility</p:attrName>
                                        </p:attrNameLst>
                                      </p:cBhvr>
                                      <p:to>
                                        <p:strVal val="visible"/>
                                      </p:to>
                                    </p:set>
                                  </p:childTnLst>
                                </p:cTn>
                              </p:par>
                            </p:childTnLst>
                          </p:cTn>
                        </p:par>
                        <p:par>
                          <p:cTn id="61" fill="hold" nodeType="afterGroup">
                            <p:stCondLst>
                              <p:cond delay="28701"/>
                            </p:stCondLst>
                            <p:childTnLst>
                              <p:par>
                                <p:cTn id="62" presetID="1" presetClass="entr" presetSubtype="0" fill="hold" grpId="0" nodeType="afterEffect">
                                  <p:stCondLst>
                                    <p:cond delay="0"/>
                                  </p:stCondLst>
                                  <p:childTnLst>
                                    <p:set>
                                      <p:cBhvr>
                                        <p:cTn id="63" dur="1" fill="hold">
                                          <p:stCondLst>
                                            <p:cond delay="0"/>
                                          </p:stCondLst>
                                        </p:cTn>
                                        <p:tgtEl>
                                          <p:spTgt spid="590863"/>
                                        </p:tgtEl>
                                        <p:attrNameLst>
                                          <p:attrName>style.visibility</p:attrName>
                                        </p:attrNameLst>
                                      </p:cBhvr>
                                      <p:to>
                                        <p:strVal val="visible"/>
                                      </p:to>
                                    </p:set>
                                  </p:childTnLst>
                                </p:cTn>
                              </p:par>
                            </p:childTnLst>
                          </p:cTn>
                        </p:par>
                        <p:par>
                          <p:cTn id="64" fill="hold" nodeType="afterGroup">
                            <p:stCondLst>
                              <p:cond delay="28701"/>
                            </p:stCondLst>
                            <p:childTnLst>
                              <p:par>
                                <p:cTn id="65" presetID="1" presetClass="entr" presetSubtype="0" fill="hold" nodeType="afterEffect">
                                  <p:stCondLst>
                                    <p:cond delay="3000"/>
                                  </p:stCondLst>
                                  <p:childTnLst>
                                    <p:set>
                                      <p:cBhvr>
                                        <p:cTn id="66" dur="1" fill="hold">
                                          <p:stCondLst>
                                            <p:cond delay="0"/>
                                          </p:stCondLst>
                                        </p:cTn>
                                        <p:tgtEl>
                                          <p:spTgt spid="590865"/>
                                        </p:tgtEl>
                                        <p:attrNameLst>
                                          <p:attrName>style.visibility</p:attrName>
                                        </p:attrNameLst>
                                      </p:cBhvr>
                                      <p:to>
                                        <p:strVal val="visible"/>
                                      </p:to>
                                    </p:set>
                                  </p:childTnLst>
                                </p:cTn>
                              </p:par>
                            </p:childTnLst>
                          </p:cTn>
                        </p:par>
                        <p:par>
                          <p:cTn id="67" fill="hold" nodeType="afterGroup">
                            <p:stCondLst>
                              <p:cond delay="31701"/>
                            </p:stCondLst>
                            <p:childTnLst>
                              <p:par>
                                <p:cTn id="68" presetID="1" presetClass="entr" presetSubtype="0" fill="hold" grpId="0" nodeType="afterEffect">
                                  <p:stCondLst>
                                    <p:cond delay="1000"/>
                                  </p:stCondLst>
                                  <p:childTnLst>
                                    <p:set>
                                      <p:cBhvr>
                                        <p:cTn id="69" dur="1" fill="hold">
                                          <p:stCondLst>
                                            <p:cond delay="0"/>
                                          </p:stCondLst>
                                        </p:cTn>
                                        <p:tgtEl>
                                          <p:spTgt spid="590875"/>
                                        </p:tgtEl>
                                        <p:attrNameLst>
                                          <p:attrName>style.visibility</p:attrName>
                                        </p:attrNameLst>
                                      </p:cBhvr>
                                      <p:to>
                                        <p:strVal val="visible"/>
                                      </p:to>
                                    </p:set>
                                  </p:childTnLst>
                                </p:cTn>
                              </p:par>
                            </p:childTnLst>
                          </p:cTn>
                        </p:par>
                        <p:par>
                          <p:cTn id="70" fill="hold" nodeType="afterGroup">
                            <p:stCondLst>
                              <p:cond delay="32701"/>
                            </p:stCondLst>
                            <p:childTnLst>
                              <p:par>
                                <p:cTn id="71" presetID="1" presetClass="entr" presetSubtype="0" fill="hold" nodeType="afterEffect">
                                  <p:stCondLst>
                                    <p:cond delay="2500"/>
                                  </p:stCondLst>
                                  <p:childTnLst>
                                    <p:set>
                                      <p:cBhvr>
                                        <p:cTn id="72" dur="1" fill="hold">
                                          <p:stCondLst>
                                            <p:cond delay="0"/>
                                          </p:stCondLst>
                                        </p:cTn>
                                        <p:tgtEl>
                                          <p:spTgt spid="590876"/>
                                        </p:tgtEl>
                                        <p:attrNameLst>
                                          <p:attrName>style.visibility</p:attrName>
                                        </p:attrNameLst>
                                      </p:cBhvr>
                                      <p:to>
                                        <p:strVal val="visible"/>
                                      </p:to>
                                    </p:set>
                                  </p:childTnLst>
                                </p:cTn>
                              </p:par>
                            </p:childTnLst>
                          </p:cTn>
                        </p:par>
                        <p:par>
                          <p:cTn id="73" fill="hold" nodeType="afterGroup">
                            <p:stCondLst>
                              <p:cond delay="35201"/>
                            </p:stCondLst>
                            <p:childTnLst>
                              <p:par>
                                <p:cTn id="74" presetID="1" presetClass="entr" presetSubtype="0" fill="hold" grpId="0" nodeType="afterEffect">
                                  <p:stCondLst>
                                    <p:cond delay="1500"/>
                                  </p:stCondLst>
                                  <p:childTnLst>
                                    <p:set>
                                      <p:cBhvr>
                                        <p:cTn id="75" dur="1" fill="hold">
                                          <p:stCondLst>
                                            <p:cond delay="0"/>
                                          </p:stCondLst>
                                        </p:cTn>
                                        <p:tgtEl>
                                          <p:spTgt spid="590853"/>
                                        </p:tgtEl>
                                        <p:attrNameLst>
                                          <p:attrName>style.visibility</p:attrName>
                                        </p:attrNameLst>
                                      </p:cBhvr>
                                      <p:to>
                                        <p:strVal val="visible"/>
                                      </p:to>
                                    </p:set>
                                  </p:childTnLst>
                                </p:cTn>
                              </p:par>
                            </p:childTnLst>
                          </p:cTn>
                        </p:par>
                        <p:par>
                          <p:cTn id="76" fill="hold" nodeType="afterGroup">
                            <p:stCondLst>
                              <p:cond delay="36701"/>
                            </p:stCondLst>
                            <p:childTnLst>
                              <p:par>
                                <p:cTn id="77" presetID="1" presetClass="entr" presetSubtype="0" fill="hold" nodeType="afterEffect">
                                  <p:stCondLst>
                                    <p:cond delay="3500"/>
                                  </p:stCondLst>
                                  <p:childTnLst>
                                    <p:set>
                                      <p:cBhvr>
                                        <p:cTn id="78" dur="1" fill="hold">
                                          <p:stCondLst>
                                            <p:cond delay="0"/>
                                          </p:stCondLst>
                                        </p:cTn>
                                        <p:tgtEl>
                                          <p:spTgt spid="590874"/>
                                        </p:tgtEl>
                                        <p:attrNameLst>
                                          <p:attrName>style.visibility</p:attrName>
                                        </p:attrNameLst>
                                      </p:cBhvr>
                                      <p:to>
                                        <p:strVal val="visible"/>
                                      </p:to>
                                    </p:set>
                                  </p:childTnLst>
                                </p:cTn>
                              </p:par>
                            </p:childTnLst>
                          </p:cTn>
                        </p:par>
                        <p:par>
                          <p:cTn id="79" fill="hold" nodeType="afterGroup">
                            <p:stCondLst>
                              <p:cond delay="40201"/>
                            </p:stCondLst>
                            <p:childTnLst>
                              <p:par>
                                <p:cTn id="80" presetID="1" presetClass="entr" presetSubtype="0" fill="hold" nodeType="afterEffect">
                                  <p:stCondLst>
                                    <p:cond delay="3500"/>
                                  </p:stCondLst>
                                  <p:childTnLst>
                                    <p:set>
                                      <p:cBhvr>
                                        <p:cTn id="81" dur="1" fill="hold">
                                          <p:stCondLst>
                                            <p:cond delay="0"/>
                                          </p:stCondLst>
                                        </p:cTn>
                                        <p:tgtEl>
                                          <p:spTgt spid="590878"/>
                                        </p:tgtEl>
                                        <p:attrNameLst>
                                          <p:attrName>style.visibility</p:attrName>
                                        </p:attrNameLst>
                                      </p:cBhvr>
                                      <p:to>
                                        <p:strVal val="visible"/>
                                      </p:to>
                                    </p:set>
                                  </p:childTnLst>
                                </p:cTn>
                              </p:par>
                            </p:childTnLst>
                          </p:cTn>
                        </p:par>
                        <p:par>
                          <p:cTn id="82" fill="hold" nodeType="afterGroup">
                            <p:stCondLst>
                              <p:cond delay="43701"/>
                            </p:stCondLst>
                            <p:childTnLst>
                              <p:par>
                                <p:cTn id="83" presetID="1" presetClass="entr" presetSubtype="0" fill="hold" grpId="0" nodeType="afterEffect">
                                  <p:stCondLst>
                                    <p:cond delay="3500"/>
                                  </p:stCondLst>
                                  <p:childTnLst>
                                    <p:set>
                                      <p:cBhvr>
                                        <p:cTn id="84" dur="1" fill="hold">
                                          <p:stCondLst>
                                            <p:cond delay="0"/>
                                          </p:stCondLst>
                                        </p:cTn>
                                        <p:tgtEl>
                                          <p:spTgt spid="590877"/>
                                        </p:tgtEl>
                                        <p:attrNameLst>
                                          <p:attrName>style.visibility</p:attrName>
                                        </p:attrNameLst>
                                      </p:cBhvr>
                                      <p:to>
                                        <p:strVal val="visible"/>
                                      </p:to>
                                    </p:set>
                                  </p:childTnLst>
                                </p:cTn>
                              </p:par>
                            </p:childTnLst>
                          </p:cTn>
                        </p:par>
                        <p:par>
                          <p:cTn id="85" fill="hold" nodeType="afterGroup">
                            <p:stCondLst>
                              <p:cond delay="47201"/>
                            </p:stCondLst>
                            <p:childTnLst>
                              <p:par>
                                <p:cTn id="86" presetID="3" presetClass="entr" presetSubtype="10" fill="hold" grpId="0" nodeType="afterEffect">
                                  <p:stCondLst>
                                    <p:cond delay="2500"/>
                                  </p:stCondLst>
                                  <p:childTnLst>
                                    <p:set>
                                      <p:cBhvr>
                                        <p:cTn id="87" dur="1" fill="hold">
                                          <p:stCondLst>
                                            <p:cond delay="0"/>
                                          </p:stCondLst>
                                        </p:cTn>
                                        <p:tgtEl>
                                          <p:spTgt spid="590852">
                                            <p:bg/>
                                          </p:spTgt>
                                        </p:tgtEl>
                                        <p:attrNameLst>
                                          <p:attrName>style.visibility</p:attrName>
                                        </p:attrNameLst>
                                      </p:cBhvr>
                                      <p:to>
                                        <p:strVal val="visible"/>
                                      </p:to>
                                    </p:set>
                                    <p:animEffect transition="in" filter="blinds(horizontal)">
                                      <p:cBhvr>
                                        <p:cTn id="88" dur="3000"/>
                                        <p:tgtEl>
                                          <p:spTgt spid="590852">
                                            <p:bg/>
                                          </p:spTgt>
                                        </p:tgtEl>
                                      </p:cBhvr>
                                    </p:animEffect>
                                  </p:childTnLst>
                                </p:cTn>
                              </p:par>
                            </p:childTnLst>
                          </p:cTn>
                        </p:par>
                        <p:par>
                          <p:cTn id="89" fill="hold" nodeType="afterGroup">
                            <p:stCondLst>
                              <p:cond delay="52701"/>
                            </p:stCondLst>
                            <p:childTnLst>
                              <p:par>
                                <p:cTn id="90" presetID="3" presetClass="entr" presetSubtype="10" repeatCount="3000" fill="hold" grpId="0" nodeType="afterEffect">
                                  <p:stCondLst>
                                    <p:cond delay="2000"/>
                                  </p:stCondLst>
                                  <p:childTnLst>
                                    <p:set>
                                      <p:cBhvr>
                                        <p:cTn id="91" dur="1" fill="hold">
                                          <p:stCondLst>
                                            <p:cond delay="0"/>
                                          </p:stCondLst>
                                        </p:cTn>
                                        <p:tgtEl>
                                          <p:spTgt spid="590866"/>
                                        </p:tgtEl>
                                        <p:attrNameLst>
                                          <p:attrName>style.visibility</p:attrName>
                                        </p:attrNameLst>
                                      </p:cBhvr>
                                      <p:to>
                                        <p:strVal val="visible"/>
                                      </p:to>
                                    </p:set>
                                    <p:animEffect transition="in" filter="blinds(horizontal)">
                                      <p:cBhvr>
                                        <p:cTn id="92" dur="3000"/>
                                        <p:tgtEl>
                                          <p:spTgt spid="590866"/>
                                        </p:tgtEl>
                                      </p:cBhvr>
                                    </p:animEffect>
                                  </p:childTnLst>
                                </p:cTn>
                              </p:par>
                              <p:par>
                                <p:cTn id="93" presetID="6" presetClass="entr" presetSubtype="16" repeatCount="3000" fill="hold" grpId="0" nodeType="withEffect">
                                  <p:stCondLst>
                                    <p:cond delay="2000"/>
                                  </p:stCondLst>
                                  <p:childTnLst>
                                    <p:set>
                                      <p:cBhvr>
                                        <p:cTn id="94" dur="1" fill="hold">
                                          <p:stCondLst>
                                            <p:cond delay="0"/>
                                          </p:stCondLst>
                                        </p:cTn>
                                        <p:tgtEl>
                                          <p:spTgt spid="590867"/>
                                        </p:tgtEl>
                                        <p:attrNameLst>
                                          <p:attrName>style.visibility</p:attrName>
                                        </p:attrNameLst>
                                      </p:cBhvr>
                                      <p:to>
                                        <p:strVal val="visible"/>
                                      </p:to>
                                    </p:set>
                                    <p:animEffect transition="in" filter="circle(in)">
                                      <p:cBhvr>
                                        <p:cTn id="95" dur="2000"/>
                                        <p:tgtEl>
                                          <p:spTgt spid="590867"/>
                                        </p:tgtEl>
                                      </p:cBhvr>
                                    </p:animEffect>
                                  </p:childTnLst>
                                </p:cTn>
                              </p:par>
                            </p:childTnLst>
                          </p:cTn>
                        </p:par>
                        <p:par>
                          <p:cTn id="96" fill="hold" nodeType="afterGroup">
                            <p:stCondLst>
                              <p:cond delay="63701"/>
                            </p:stCondLst>
                            <p:childTnLst>
                              <p:par>
                                <p:cTn id="97" presetID="3" presetClass="entr" presetSubtype="10" repeatCount="2000" fill="hold" nodeType="afterEffect">
                                  <p:stCondLst>
                                    <p:cond delay="3500"/>
                                  </p:stCondLst>
                                  <p:childTnLst>
                                    <p:set>
                                      <p:cBhvr>
                                        <p:cTn id="98" dur="1" fill="hold">
                                          <p:stCondLst>
                                            <p:cond delay="0"/>
                                          </p:stCondLst>
                                        </p:cTn>
                                        <p:tgtEl>
                                          <p:spTgt spid="590852">
                                            <p:txEl>
                                              <p:pRg st="22" end="22"/>
                                            </p:txEl>
                                          </p:spTgt>
                                        </p:tgtEl>
                                        <p:attrNameLst>
                                          <p:attrName>style.visibility</p:attrName>
                                        </p:attrNameLst>
                                      </p:cBhvr>
                                      <p:to>
                                        <p:strVal val="visible"/>
                                      </p:to>
                                    </p:set>
                                    <p:animEffect transition="in" filter="blinds(horizontal)">
                                      <p:cBhvr>
                                        <p:cTn id="99" dur="5000"/>
                                        <p:tgtEl>
                                          <p:spTgt spid="590852">
                                            <p:txEl>
                                              <p:pRg st="22" end="22"/>
                                            </p:txEl>
                                          </p:spTgt>
                                        </p:tgtEl>
                                      </p:cBhvr>
                                    </p:animEffect>
                                  </p:childTnLst>
                                </p:cTn>
                              </p:par>
                            </p:childTnLst>
                          </p:cTn>
                        </p:par>
                        <p:par>
                          <p:cTn id="100" fill="hold" nodeType="afterGroup">
                            <p:stCondLst>
                              <p:cond delay="77201"/>
                            </p:stCondLst>
                            <p:childTnLst>
                              <p:par>
                                <p:cTn id="101" presetID="1" presetClass="entr" presetSubtype="0" fill="hold" nodeType="afterEffect">
                                  <p:stCondLst>
                                    <p:cond delay="2000"/>
                                  </p:stCondLst>
                                  <p:childTnLst>
                                    <p:set>
                                      <p:cBhvr>
                                        <p:cTn id="102" dur="1" fill="hold">
                                          <p:stCondLst>
                                            <p:cond delay="0"/>
                                          </p:stCondLst>
                                        </p:cTn>
                                        <p:tgtEl>
                                          <p:spTgt spid="590886"/>
                                        </p:tgtEl>
                                        <p:attrNameLst>
                                          <p:attrName>style.visibility</p:attrName>
                                        </p:attrNameLst>
                                      </p:cBhvr>
                                      <p:to>
                                        <p:strVal val="visible"/>
                                      </p:to>
                                    </p:set>
                                  </p:childTnLst>
                                </p:cTn>
                              </p:par>
                            </p:childTnLst>
                          </p:cTn>
                        </p:par>
                        <p:par>
                          <p:cTn id="103" fill="hold" nodeType="afterGroup">
                            <p:stCondLst>
                              <p:cond delay="79201"/>
                            </p:stCondLst>
                            <p:childTnLst>
                              <p:par>
                                <p:cTn id="104" presetID="1" presetClass="entr" presetSubtype="0" fill="hold" nodeType="afterEffect">
                                  <p:stCondLst>
                                    <p:cond delay="0"/>
                                  </p:stCondLst>
                                  <p:childTnLst>
                                    <p:set>
                                      <p:cBhvr>
                                        <p:cTn id="105" dur="1" fill="hold">
                                          <p:stCondLst>
                                            <p:cond delay="0"/>
                                          </p:stCondLst>
                                        </p:cTn>
                                        <p:tgtEl>
                                          <p:spTgt spid="34"/>
                                        </p:tgtEl>
                                        <p:attrNameLst>
                                          <p:attrName>style.visibility</p:attrName>
                                        </p:attrNameLst>
                                      </p:cBhvr>
                                      <p:to>
                                        <p:strVal val="visible"/>
                                      </p:to>
                                    </p:set>
                                  </p:childTnLst>
                                </p:cTn>
                              </p:par>
                            </p:childTnLst>
                          </p:cTn>
                        </p:par>
                        <p:par>
                          <p:cTn id="106" fill="hold" nodeType="afterGroup">
                            <p:stCondLst>
                              <p:cond delay="79201"/>
                            </p:stCondLst>
                            <p:childTnLst>
                              <p:par>
                                <p:cTn id="107" presetID="1" presetClass="entr" presetSubtype="0"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3" presetClass="entr" presetSubtype="10" fill="hold" grpId="1" nodeType="clickEffect">
                                  <p:stCondLst>
                                    <p:cond delay="0"/>
                                  </p:stCondLst>
                                  <p:childTnLst>
                                    <p:set>
                                      <p:cBhvr>
                                        <p:cTn id="112" dur="1" fill="hold">
                                          <p:stCondLst>
                                            <p:cond delay="0"/>
                                          </p:stCondLst>
                                        </p:cTn>
                                        <p:tgtEl>
                                          <p:spTgt spid="590854"/>
                                        </p:tgtEl>
                                        <p:attrNameLst>
                                          <p:attrName>style.visibility</p:attrName>
                                        </p:attrNameLst>
                                      </p:cBhvr>
                                      <p:to>
                                        <p:strVal val="visible"/>
                                      </p:to>
                                    </p:set>
                                    <p:animEffect transition="in" filter="blinds(horizontal)">
                                      <p:cBhvr>
                                        <p:cTn id="113" dur="500"/>
                                        <p:tgtEl>
                                          <p:spTgt spid="590854"/>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3" presetClass="entr" presetSubtype="10" fill="hold" grpId="1" nodeType="clickEffect">
                                  <p:stCondLst>
                                    <p:cond delay="0"/>
                                  </p:stCondLst>
                                  <p:childTnLst>
                                    <p:set>
                                      <p:cBhvr>
                                        <p:cTn id="117" dur="1" fill="hold">
                                          <p:stCondLst>
                                            <p:cond delay="0"/>
                                          </p:stCondLst>
                                        </p:cTn>
                                        <p:tgtEl>
                                          <p:spTgt spid="590855"/>
                                        </p:tgtEl>
                                        <p:attrNameLst>
                                          <p:attrName>style.visibility</p:attrName>
                                        </p:attrNameLst>
                                      </p:cBhvr>
                                      <p:to>
                                        <p:strVal val="visible"/>
                                      </p:to>
                                    </p:set>
                                    <p:animEffect transition="in" filter="blinds(horizontal)">
                                      <p:cBhvr>
                                        <p:cTn id="118" dur="500"/>
                                        <p:tgtEl>
                                          <p:spTgt spid="590855"/>
                                        </p:tgtEl>
                                      </p:cBhvr>
                                    </p:animEffect>
                                  </p:childTnLst>
                                </p:cTn>
                              </p:par>
                            </p:childTnLst>
                          </p:cTn>
                        </p:par>
                        <p:par>
                          <p:cTn id="119" fill="hold" nodeType="afterGroup">
                            <p:stCondLst>
                              <p:cond delay="500"/>
                            </p:stCondLst>
                            <p:childTnLst>
                              <p:par>
                                <p:cTn id="120" presetID="1" presetClass="entr" presetSubtype="0" fill="hold" grpId="0" nodeType="afterEffect">
                                  <p:stCondLst>
                                    <p:cond delay="0"/>
                                  </p:stCondLst>
                                  <p:childTnLst>
                                    <p:set>
                                      <p:cBhvr>
                                        <p:cTn id="121" dur="1" fill="hold">
                                          <p:stCondLst>
                                            <p:cond delay="0"/>
                                          </p:stCondLst>
                                        </p:cTn>
                                        <p:tgtEl>
                                          <p:spTgt spid="35"/>
                                        </p:tgtEl>
                                        <p:attrNameLst>
                                          <p:attrName>style.visibility</p:attrName>
                                        </p:attrNameLst>
                                      </p:cBhvr>
                                      <p:to>
                                        <p:strVal val="visible"/>
                                      </p:to>
                                    </p:se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3" presetClass="entr" presetSubtype="10" fill="hold" grpId="1" nodeType="clickEffect">
                                  <p:stCondLst>
                                    <p:cond delay="0"/>
                                  </p:stCondLst>
                                  <p:childTnLst>
                                    <p:set>
                                      <p:cBhvr>
                                        <p:cTn id="125" dur="1" fill="hold">
                                          <p:stCondLst>
                                            <p:cond delay="0"/>
                                          </p:stCondLst>
                                        </p:cTn>
                                        <p:tgtEl>
                                          <p:spTgt spid="35"/>
                                        </p:tgtEl>
                                        <p:attrNameLst>
                                          <p:attrName>style.visibility</p:attrName>
                                        </p:attrNameLst>
                                      </p:cBhvr>
                                      <p:to>
                                        <p:strVal val="visible"/>
                                      </p:to>
                                    </p:set>
                                    <p:animEffect transition="in" filter="blinds(horizontal)">
                                      <p:cBhvr>
                                        <p:cTn id="126" dur="500"/>
                                        <p:tgtEl>
                                          <p:spTgt spid="35"/>
                                        </p:tgtEl>
                                      </p:cBhvr>
                                    </p:animEffect>
                                  </p:childTnLst>
                                </p:cTn>
                              </p:par>
                            </p:childTnLst>
                          </p:cTn>
                        </p:par>
                        <p:par>
                          <p:cTn id="127" fill="hold" nodeType="afterGroup">
                            <p:stCondLst>
                              <p:cond delay="500"/>
                            </p:stCondLst>
                            <p:childTnLst>
                              <p:par>
                                <p:cTn id="128" presetID="1" presetClass="entr" presetSubtype="0" fill="hold" nodeType="afterEffect">
                                  <p:stCondLst>
                                    <p:cond delay="2000"/>
                                  </p:stCondLst>
                                  <p:childTnLst>
                                    <p:set>
                                      <p:cBhvr>
                                        <p:cTn id="129" dur="1" fill="hold">
                                          <p:stCondLst>
                                            <p:cond delay="0"/>
                                          </p:stCondLst>
                                        </p:cTn>
                                        <p:tgtEl>
                                          <p:spTgt spid="36"/>
                                        </p:tgtEl>
                                        <p:attrNameLst>
                                          <p:attrName>style.visibility</p:attrName>
                                        </p:attrNameLst>
                                      </p:cBhvr>
                                      <p:to>
                                        <p:strVal val="visible"/>
                                      </p:to>
                                    </p:set>
                                  </p:childTnLst>
                                </p:cTn>
                              </p:par>
                            </p:childTnLst>
                          </p:cTn>
                        </p:par>
                        <p:par>
                          <p:cTn id="130" fill="hold" nodeType="afterGroup">
                            <p:stCondLst>
                              <p:cond delay="2500"/>
                            </p:stCondLst>
                            <p:childTnLst>
                              <p:par>
                                <p:cTn id="131" presetID="1" presetClass="entr" presetSubtype="0" fill="hold" nodeType="afterEffect">
                                  <p:stCondLst>
                                    <p:cond delay="2000"/>
                                  </p:stCondLst>
                                  <p:childTnLst>
                                    <p:set>
                                      <p:cBhvr>
                                        <p:cTn id="13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0" grpId="0"/>
      <p:bldP spid="590852" grpId="0" build="allAtOnce" animBg="1"/>
      <p:bldP spid="590853" grpId="0" animBg="1"/>
      <p:bldP spid="590854" grpId="0" animBg="1"/>
      <p:bldP spid="590854" grpId="1" animBg="1"/>
      <p:bldP spid="590855" grpId="0" animBg="1"/>
      <p:bldP spid="590855" grpId="1" animBg="1"/>
      <p:bldP spid="590859" grpId="0" animBg="1"/>
      <p:bldP spid="590860" grpId="0" build="allAtOnce" animBg="1"/>
      <p:bldP spid="590861" grpId="0" animBg="1"/>
      <p:bldP spid="590863" grpId="0" animBg="1"/>
      <p:bldP spid="590866" grpId="0" animBg="1"/>
      <p:bldP spid="590867" grpId="0" animBg="1"/>
      <p:bldP spid="590868" grpId="0" animBg="1"/>
      <p:bldP spid="590869" grpId="0" animBg="1"/>
      <p:bldP spid="590870" grpId="0" animBg="1"/>
      <p:bldP spid="590875" grpId="0" animBg="1"/>
      <p:bldP spid="590877" grpId="0" animBg="1"/>
      <p:bldP spid="35" grpId="0" animBg="1"/>
      <p:bldP spid="35" grpId="1"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4818" name="Rectangle 2"/>
          <p:cNvSpPr>
            <a:spLocks noGrp="1" noChangeArrowheads="1"/>
          </p:cNvSpPr>
          <p:nvPr>
            <p:ph type="title" idx="4294967295"/>
          </p:nvPr>
        </p:nvSpPr>
        <p:spPr bwMode="auto">
          <a:xfrm>
            <a:off x="2668441" y="275070"/>
            <a:ext cx="7543512" cy="11420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3629" b="1"/>
              <a:t>Kommen wir zu den Finanzkrisen</a:t>
            </a:r>
          </a:p>
        </p:txBody>
      </p:sp>
      <p:sp>
        <p:nvSpPr>
          <p:cNvPr id="674819" name="Rectangle 3"/>
          <p:cNvSpPr>
            <a:spLocks noGrp="1" noChangeArrowheads="1"/>
          </p:cNvSpPr>
          <p:nvPr>
            <p:ph idx="4294967295"/>
          </p:nvPr>
        </p:nvSpPr>
        <p:spPr bwMode="auto">
          <a:xfrm>
            <a:off x="2276720" y="1340782"/>
            <a:ext cx="7935233" cy="478562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FFC000"/>
              </a:buClr>
              <a:buFont typeface="Arial" panose="020B0604020202020204" pitchFamily="34" charset="0"/>
              <a:buChar char="•"/>
            </a:pPr>
            <a:r>
              <a:rPr lang="de-DE" altLang="de-DE" sz="1814"/>
              <a:t>Bei Finanzkrisen bricht das Finanzsystem zusammen, ausgelöst durch Einbrüche der Waren- und Finanzpreise und durch folgende Zahlungsunfähigkeiten der Unternehmen.</a:t>
            </a:r>
          </a:p>
          <a:p>
            <a:pPr eaLnBrk="1" hangingPunct="1">
              <a:lnSpc>
                <a:spcPct val="90000"/>
              </a:lnSpc>
              <a:buClr>
                <a:srgbClr val="FFC000"/>
              </a:buClr>
              <a:buFont typeface="Arial" panose="020B0604020202020204" pitchFamily="34" charset="0"/>
              <a:buChar char="•"/>
            </a:pPr>
            <a:endParaRPr lang="de-DE" altLang="de-DE" sz="1814"/>
          </a:p>
          <a:p>
            <a:pPr eaLnBrk="1" hangingPunct="1">
              <a:lnSpc>
                <a:spcPct val="90000"/>
              </a:lnSpc>
              <a:buClr>
                <a:srgbClr val="FFC000"/>
              </a:buClr>
              <a:buFont typeface="Arial" panose="020B0604020202020204" pitchFamily="34" charset="0"/>
              <a:buChar char="•"/>
            </a:pPr>
            <a:r>
              <a:rPr lang="de-DE" altLang="de-DE" sz="1814"/>
              <a:t>Marx unterscheidet zwischen zyklischen und selbständigen Finanzkrisen (vgl. MEW 23,S.152).</a:t>
            </a:r>
          </a:p>
          <a:p>
            <a:pPr eaLnBrk="1" hangingPunct="1">
              <a:lnSpc>
                <a:spcPct val="90000"/>
              </a:lnSpc>
              <a:buClr>
                <a:srgbClr val="FFC000"/>
              </a:buClr>
              <a:buFont typeface="Arial" panose="020B0604020202020204" pitchFamily="34" charset="0"/>
              <a:buChar char="•"/>
            </a:pPr>
            <a:endParaRPr lang="de-DE" altLang="de-DE" sz="1814"/>
          </a:p>
          <a:p>
            <a:pPr eaLnBrk="1" hangingPunct="1">
              <a:lnSpc>
                <a:spcPct val="90000"/>
              </a:lnSpc>
              <a:buClr>
                <a:srgbClr val="FFC000"/>
              </a:buClr>
              <a:buFont typeface="Arial" panose="020B0604020202020204" pitchFamily="34" charset="0"/>
              <a:buChar char="•"/>
            </a:pPr>
            <a:r>
              <a:rPr lang="de-DE" altLang="de-DE" sz="1814"/>
              <a:t>Zyklische Finanzkrisen sind eine „besondere Phase jeder allgemeinen Produktions- und Handelskrise“ (MEW 23, S.152).</a:t>
            </a:r>
          </a:p>
        </p:txBody>
      </p:sp>
      <p:sp>
        <p:nvSpPr>
          <p:cNvPr id="76804" name="Foliennummernplatzhalter 3"/>
          <p:cNvSpPr>
            <a:spLocks noGrp="1"/>
          </p:cNvSpPr>
          <p:nvPr>
            <p:ph type="sldNum" sz="quarter" idx="4294967295"/>
          </p:nvPr>
        </p:nvSpPr>
        <p:spPr bwMode="auto">
          <a:xfrm>
            <a:off x="1980049" y="6356828"/>
            <a:ext cx="2134304" cy="3643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CEF8E29C-908B-48F3-A3C4-240200A4299B}"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36</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41141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74818"/>
                                        </p:tgtEl>
                                        <p:attrNameLst>
                                          <p:attrName>style.visibility</p:attrName>
                                        </p:attrNameLst>
                                      </p:cBhvr>
                                      <p:to>
                                        <p:strVal val="visible"/>
                                      </p:to>
                                    </p:set>
                                    <p:animEffect transition="in" filter="blinds(horizontal)">
                                      <p:cBhvr>
                                        <p:cTn id="7" dur="500"/>
                                        <p:tgtEl>
                                          <p:spTgt spid="67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4819">
                                            <p:txEl>
                                              <p:pRg st="0" end="0"/>
                                            </p:txEl>
                                          </p:spTgt>
                                        </p:tgtEl>
                                        <p:attrNameLst>
                                          <p:attrName>style.visibility</p:attrName>
                                        </p:attrNameLst>
                                      </p:cBhvr>
                                      <p:to>
                                        <p:strVal val="visible"/>
                                      </p:to>
                                    </p:set>
                                    <p:animEffect transition="in" filter="fade">
                                      <p:cBhvr>
                                        <p:cTn id="12" dur="2000"/>
                                        <p:tgtEl>
                                          <p:spTgt spid="674819">
                                            <p:txEl>
                                              <p:pRg st="0" end="0"/>
                                            </p:txEl>
                                          </p:spTgt>
                                        </p:tgtEl>
                                      </p:cBhvr>
                                    </p:animEffect>
                                  </p:childTnLst>
                                  <p:subTnLst>
                                    <p:animClr clrSpc="rgb" dir="cw">
                                      <p:cBhvr override="childStyle">
                                        <p:cTn dur="1" fill="hold" display="0" masterRel="nextClick" afterEffect="1"/>
                                        <p:tgtEl>
                                          <p:spTgt spid="674819">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4819">
                                            <p:txEl>
                                              <p:pRg st="2" end="2"/>
                                            </p:txEl>
                                          </p:spTgt>
                                        </p:tgtEl>
                                        <p:attrNameLst>
                                          <p:attrName>style.visibility</p:attrName>
                                        </p:attrNameLst>
                                      </p:cBhvr>
                                      <p:to>
                                        <p:strVal val="visible"/>
                                      </p:to>
                                    </p:set>
                                    <p:animEffect transition="in" filter="fade">
                                      <p:cBhvr>
                                        <p:cTn id="17" dur="2000"/>
                                        <p:tgtEl>
                                          <p:spTgt spid="674819">
                                            <p:txEl>
                                              <p:pRg st="2" end="2"/>
                                            </p:txEl>
                                          </p:spTgt>
                                        </p:tgtEl>
                                      </p:cBhvr>
                                    </p:animEffect>
                                  </p:childTnLst>
                                  <p:subTnLst>
                                    <p:animClr clrSpc="rgb" dir="cw">
                                      <p:cBhvr override="childStyle">
                                        <p:cTn dur="1" fill="hold" display="0" masterRel="nextClick" afterEffect="1"/>
                                        <p:tgtEl>
                                          <p:spTgt spid="674819">
                                            <p:txEl>
                                              <p:pRg st="2" end="2"/>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74819">
                                            <p:txEl>
                                              <p:pRg st="4" end="4"/>
                                            </p:txEl>
                                          </p:spTgt>
                                        </p:tgtEl>
                                        <p:attrNameLst>
                                          <p:attrName>style.visibility</p:attrName>
                                        </p:attrNameLst>
                                      </p:cBhvr>
                                      <p:to>
                                        <p:strVal val="visible"/>
                                      </p:to>
                                    </p:set>
                                    <p:animEffect transition="in" filter="fade">
                                      <p:cBhvr>
                                        <p:cTn id="22" dur="2000"/>
                                        <p:tgtEl>
                                          <p:spTgt spid="674819">
                                            <p:txEl>
                                              <p:pRg st="4" end="4"/>
                                            </p:txEl>
                                          </p:spTgt>
                                        </p:tgtEl>
                                      </p:cBhvr>
                                    </p:animEffect>
                                  </p:childTnLst>
                                  <p:subTnLst>
                                    <p:animClr clrSpc="rgb" dir="cw">
                                      <p:cBhvr override="childStyle">
                                        <p:cTn dur="1" fill="hold" display="0" masterRel="nextClick" afterEffect="1"/>
                                        <p:tgtEl>
                                          <p:spTgt spid="67481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818" grpId="0"/>
      <p:bldP spid="67481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idx="4294967295"/>
          </p:nvPr>
        </p:nvSpPr>
        <p:spPr bwMode="auto">
          <a:xfrm>
            <a:off x="1980049" y="275070"/>
            <a:ext cx="8231904" cy="9216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Die zyklischen Finanzkrisen</a:t>
            </a:r>
          </a:p>
        </p:txBody>
      </p:sp>
      <p:sp>
        <p:nvSpPr>
          <p:cNvPr id="35843" name="Inhaltsplatzhalter 2"/>
          <p:cNvSpPr>
            <a:spLocks noGrp="1"/>
          </p:cNvSpPr>
          <p:nvPr>
            <p:ph sz="half" idx="4294967295"/>
          </p:nvPr>
        </p:nvSpPr>
        <p:spPr bwMode="auto">
          <a:xfrm>
            <a:off x="1980049" y="1268774"/>
            <a:ext cx="7500307" cy="53285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rgbClr val="FFC000"/>
              </a:buClr>
            </a:pPr>
            <a:r>
              <a:rPr lang="de-DE" altLang="de-DE" sz="1814"/>
              <a:t>Für Marx bestand bei der zyklischen Finanzkrise folgender Kausalablauf, der auch noch heute gilt:</a:t>
            </a:r>
          </a:p>
          <a:p>
            <a:pPr marL="0" indent="0">
              <a:buClr>
                <a:srgbClr val="FFC000"/>
              </a:buClr>
            </a:pPr>
            <a:r>
              <a:rPr lang="de-DE" altLang="de-DE" sz="1814"/>
              <a:t>Konjunkturaufschwung -&gt;</a:t>
            </a:r>
          </a:p>
          <a:p>
            <a:pPr marL="0" indent="0">
              <a:buClr>
                <a:srgbClr val="FFC000"/>
              </a:buClr>
            </a:pPr>
            <a:r>
              <a:rPr lang="de-DE" altLang="de-DE" sz="1814"/>
              <a:t> Börsenkurse steigen -&gt;</a:t>
            </a:r>
          </a:p>
          <a:p>
            <a:pPr marL="0" indent="0">
              <a:buClr>
                <a:srgbClr val="FFC000"/>
              </a:buClr>
            </a:pPr>
            <a:r>
              <a:rPr lang="de-DE" altLang="de-DE" sz="1814"/>
              <a:t> Spekulationsgelüste nehmen zu -&gt;</a:t>
            </a:r>
          </a:p>
          <a:p>
            <a:pPr marL="0" indent="0">
              <a:buClr>
                <a:srgbClr val="FFC000"/>
              </a:buClr>
            </a:pPr>
            <a:r>
              <a:rPr lang="de-DE" altLang="de-DE" sz="1814"/>
              <a:t>steigende Kreditaufnahme der Spekulanten </a:t>
            </a:r>
            <a:br>
              <a:rPr lang="de-DE" altLang="de-DE" sz="1814"/>
            </a:br>
            <a:r>
              <a:rPr lang="de-DE" altLang="de-DE" sz="1814"/>
              <a:t/>
            </a:r>
            <a:br>
              <a:rPr lang="de-DE" altLang="de-DE" sz="1814"/>
            </a:br>
            <a:endParaRPr lang="de-DE" altLang="de-DE" sz="1814"/>
          </a:p>
          <a:p>
            <a:pPr marL="0" indent="0">
              <a:buClr>
                <a:srgbClr val="FFC000"/>
              </a:buClr>
            </a:pPr>
            <a:r>
              <a:rPr lang="de-DE" altLang="de-DE" sz="1814"/>
              <a:t>Börsenkurse brechen ein -&gt;</a:t>
            </a:r>
          </a:p>
          <a:p>
            <a:pPr marL="0" indent="0">
              <a:buClr>
                <a:srgbClr val="FFC000"/>
              </a:buClr>
            </a:pPr>
            <a:r>
              <a:rPr lang="de-DE" altLang="de-DE" sz="1814"/>
              <a:t>große Spekulationsverluste, Zahlungsausfälle, Bankenpleiten -&gt;</a:t>
            </a:r>
          </a:p>
          <a:p>
            <a:pPr marL="0" indent="0">
              <a:buClr>
                <a:srgbClr val="FFC000"/>
              </a:buClr>
            </a:pPr>
            <a:r>
              <a:rPr lang="de-DE" altLang="de-DE" sz="1814"/>
              <a:t>Panik bricht aus -&gt;</a:t>
            </a:r>
          </a:p>
          <a:p>
            <a:pPr marL="0" indent="0">
              <a:buClr>
                <a:srgbClr val="FFC000"/>
              </a:buClr>
            </a:pPr>
            <a:r>
              <a:rPr lang="de-DE" altLang="de-DE" sz="1814"/>
              <a:t>Ergebnis: Finanzkrise (vgl. MEW 25, S.421 – 425)</a:t>
            </a:r>
          </a:p>
          <a:p>
            <a:pPr marL="0" indent="0">
              <a:buNone/>
            </a:pPr>
            <a:endParaRPr lang="de-DE" altLang="de-DE" sz="2359"/>
          </a:p>
        </p:txBody>
      </p:sp>
      <p:sp>
        <p:nvSpPr>
          <p:cNvPr id="77828"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90751193-03A7-437B-A304-434EEE303560}"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37</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 name="Rechteck 3"/>
          <p:cNvSpPr/>
          <p:nvPr/>
        </p:nvSpPr>
        <p:spPr>
          <a:xfrm>
            <a:off x="2306963" y="3611900"/>
            <a:ext cx="3657984" cy="432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buFont typeface="Times New Roman" pitchFamily="16" charset="0"/>
              <a:buNone/>
              <a:defRPr/>
            </a:pPr>
            <a:r>
              <a:rPr lang="de-DE" sz="1814" dirty="0">
                <a:solidFill>
                  <a:schemeClr val="tx1"/>
                </a:solidFill>
              </a:rPr>
              <a:t>Ausbruch der Wirtschaftskrise</a:t>
            </a:r>
          </a:p>
        </p:txBody>
      </p:sp>
    </p:spTree>
    <p:extLst>
      <p:ext uri="{BB962C8B-B14F-4D97-AF65-F5344CB8AC3E}">
        <p14:creationId xmlns:p14="http://schemas.microsoft.com/office/powerpoint/2010/main" val="4026486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linds(horizontal)">
                                      <p:cBhvr>
                                        <p:cTn id="7" dur="5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12" dur="500"/>
                                        <p:tgtEl>
                                          <p:spTgt spid="358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blinds(horizontal)">
                                      <p:cBhvr>
                                        <p:cTn id="17" dur="500"/>
                                        <p:tgtEl>
                                          <p:spTgt spid="358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blinds(horizontal)">
                                      <p:cBhvr>
                                        <p:cTn id="22" dur="500"/>
                                        <p:tgtEl>
                                          <p:spTgt spid="358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blinds(horizontal)">
                                      <p:cBhvr>
                                        <p:cTn id="27" dur="500"/>
                                        <p:tgtEl>
                                          <p:spTgt spid="358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5843">
                                            <p:txEl>
                                              <p:pRg st="4" end="4"/>
                                            </p:txEl>
                                          </p:spTgt>
                                        </p:tgtEl>
                                        <p:attrNameLst>
                                          <p:attrName>style.visibility</p:attrName>
                                        </p:attrNameLst>
                                      </p:cBhvr>
                                      <p:to>
                                        <p:strVal val="visible"/>
                                      </p:to>
                                    </p:set>
                                    <p:animEffect transition="in" filter="blinds(horizontal)">
                                      <p:cBhvr>
                                        <p:cTn id="32" dur="500"/>
                                        <p:tgtEl>
                                          <p:spTgt spid="358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5843">
                                            <p:txEl>
                                              <p:pRg st="5" end="5"/>
                                            </p:txEl>
                                          </p:spTgt>
                                        </p:tgtEl>
                                        <p:attrNameLst>
                                          <p:attrName>style.visibility</p:attrName>
                                        </p:attrNameLst>
                                      </p:cBhvr>
                                      <p:to>
                                        <p:strVal val="visible"/>
                                      </p:to>
                                    </p:set>
                                    <p:animEffect transition="in" filter="blinds(horizontal)">
                                      <p:cBhvr>
                                        <p:cTn id="43" dur="500"/>
                                        <p:tgtEl>
                                          <p:spTgt spid="35843">
                                            <p:txEl>
                                              <p:pRg st="5" end="5"/>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5843">
                                            <p:txEl>
                                              <p:pRg st="6" end="6"/>
                                            </p:txEl>
                                          </p:spTgt>
                                        </p:tgtEl>
                                        <p:attrNameLst>
                                          <p:attrName>style.visibility</p:attrName>
                                        </p:attrNameLst>
                                      </p:cBhvr>
                                      <p:to>
                                        <p:strVal val="visible"/>
                                      </p:to>
                                    </p:set>
                                    <p:animEffect transition="in" filter="blinds(horizontal)">
                                      <p:cBhvr>
                                        <p:cTn id="48" dur="500"/>
                                        <p:tgtEl>
                                          <p:spTgt spid="35843">
                                            <p:txEl>
                                              <p:pRg st="6" end="6"/>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5843">
                                            <p:txEl>
                                              <p:pRg st="7" end="7"/>
                                            </p:txEl>
                                          </p:spTgt>
                                        </p:tgtEl>
                                        <p:attrNameLst>
                                          <p:attrName>style.visibility</p:attrName>
                                        </p:attrNameLst>
                                      </p:cBhvr>
                                      <p:to>
                                        <p:strVal val="visible"/>
                                      </p:to>
                                    </p:set>
                                    <p:animEffect transition="in" filter="blinds(horizontal)">
                                      <p:cBhvr>
                                        <p:cTn id="53" dur="500"/>
                                        <p:tgtEl>
                                          <p:spTgt spid="35843">
                                            <p:txEl>
                                              <p:pRg st="7" end="7"/>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5843">
                                            <p:txEl>
                                              <p:pRg st="8" end="8"/>
                                            </p:txEl>
                                          </p:spTgt>
                                        </p:tgtEl>
                                        <p:attrNameLst>
                                          <p:attrName>style.visibility</p:attrName>
                                        </p:attrNameLst>
                                      </p:cBhvr>
                                      <p:to>
                                        <p:strVal val="visible"/>
                                      </p:to>
                                    </p:set>
                                    <p:animEffect transition="in" filter="blinds(horizontal)">
                                      <p:cBhvr>
                                        <p:cTn id="58" dur="500"/>
                                        <p:tgtEl>
                                          <p:spTgt spid="358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4294967295"/>
          </p:nvPr>
        </p:nvSpPr>
        <p:spPr bwMode="auto">
          <a:xfrm>
            <a:off x="2449538" y="1468955"/>
            <a:ext cx="8218942" cy="56497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rgbClr val="FFC000"/>
              </a:buClr>
            </a:pPr>
            <a:r>
              <a:rPr lang="de-DE" altLang="de-DE" sz="1814"/>
              <a:t> Marx (MEW 26.2/515): </a:t>
            </a:r>
            <a:br>
              <a:rPr lang="de-DE" altLang="de-DE" sz="1814"/>
            </a:br>
            <a:r>
              <a:rPr lang="de-DE" altLang="de-DE" sz="1814"/>
              <a:t>Tritt eine Krise ein, „weil Kauf und Verkauf auseinanderfallen, so entwickelt sie sich als Geldkrise“: </a:t>
            </a:r>
            <a:br>
              <a:rPr lang="de-DE" altLang="de-DE" sz="1814"/>
            </a:br>
            <a:endParaRPr lang="de-DE" altLang="de-DE" sz="1814"/>
          </a:p>
          <a:p>
            <a:pPr marL="0" indent="0">
              <a:buClr>
                <a:srgbClr val="FFC000"/>
              </a:buClr>
            </a:pPr>
            <a:r>
              <a:rPr lang="de-DE" altLang="de-DE" sz="1814"/>
              <a:t> Erlöse, Gewinne und Kurse brechen ein,</a:t>
            </a:r>
          </a:p>
          <a:p>
            <a:pPr marL="705688" lvl="2" indent="-342763">
              <a:buClr>
                <a:srgbClr val="FFC000"/>
              </a:buClr>
            </a:pPr>
            <a:r>
              <a:rPr lang="de-DE" altLang="de-DE" sz="1452"/>
              <a:t>Zahlungsmittel fehlen,</a:t>
            </a:r>
          </a:p>
          <a:p>
            <a:pPr marL="705688" lvl="2" indent="-342763">
              <a:buClr>
                <a:srgbClr val="FFC000"/>
              </a:buClr>
            </a:pPr>
            <a:r>
              <a:rPr lang="de-DE" altLang="de-DE" sz="1452"/>
              <a:t>Unternehmen können Kredite nicht zurückzahlen,</a:t>
            </a:r>
          </a:p>
          <a:p>
            <a:pPr marL="705688" lvl="2" indent="-342763">
              <a:buClr>
                <a:srgbClr val="FFC000"/>
              </a:buClr>
            </a:pPr>
            <a:r>
              <a:rPr lang="de-DE" altLang="de-DE" sz="1452"/>
              <a:t>Unternehmen erhalten keine Kredite mehr,</a:t>
            </a:r>
          </a:p>
          <a:p>
            <a:pPr marL="705688" lvl="2" indent="-342763">
              <a:buClr>
                <a:srgbClr val="FFC000"/>
              </a:buClr>
            </a:pPr>
            <a:r>
              <a:rPr lang="de-DE" altLang="de-DE" sz="1452"/>
              <a:t>Banken gehen Pleite.</a:t>
            </a:r>
          </a:p>
          <a:p>
            <a:pPr marL="705688" lvl="2" indent="-342763">
              <a:buClr>
                <a:srgbClr val="FFC000"/>
              </a:buClr>
            </a:pPr>
            <a:r>
              <a:rPr lang="de-DE" altLang="de-DE" sz="1452"/>
              <a:t>Es besteht allgemeine Zahlungsunfähigkeit.</a:t>
            </a:r>
          </a:p>
          <a:p>
            <a:pPr marL="342763" lvl="1" indent="-342763">
              <a:buClr>
                <a:srgbClr val="FFC000"/>
              </a:buClr>
            </a:pPr>
            <a:endParaRPr lang="de-DE" altLang="de-DE" sz="1814"/>
          </a:p>
          <a:p>
            <a:pPr marL="0" indent="0"/>
            <a:endParaRPr lang="de-DE" altLang="de-DE" sz="2359"/>
          </a:p>
          <a:p>
            <a:pPr marL="0" indent="0"/>
            <a:endParaRPr lang="de-DE" altLang="de-DE" smtClean="0"/>
          </a:p>
        </p:txBody>
      </p:sp>
      <p:sp>
        <p:nvSpPr>
          <p:cNvPr id="78851"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0FB3561E-76EE-4036-B7A9-973F4BAA75C0}"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38</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2054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el 1"/>
          <p:cNvSpPr>
            <a:spLocks noGrp="1"/>
          </p:cNvSpPr>
          <p:nvPr>
            <p:ph type="title" idx="4294967295"/>
          </p:nvPr>
        </p:nvSpPr>
        <p:spPr bwMode="auto">
          <a:xfrm>
            <a:off x="1980049" y="273629"/>
            <a:ext cx="8226144" cy="1142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Die selbständigen Finanzkrisen</a:t>
            </a:r>
          </a:p>
        </p:txBody>
      </p:sp>
      <p:sp>
        <p:nvSpPr>
          <p:cNvPr id="79875" name="Inhaltsplatzhalter 2"/>
          <p:cNvSpPr>
            <a:spLocks noGrp="1"/>
          </p:cNvSpPr>
          <p:nvPr>
            <p:ph sz="half" idx="4294967295"/>
          </p:nvPr>
        </p:nvSpPr>
        <p:spPr bwMode="auto">
          <a:xfrm>
            <a:off x="1523521" y="2645559"/>
            <a:ext cx="9144960" cy="11103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r>
              <a:rPr lang="de-DE" altLang="de-DE" sz="1814"/>
              <a:t>Wo treten nach Marx die selbständigen Finanzkrisen auf ?</a:t>
            </a:r>
          </a:p>
        </p:txBody>
      </p:sp>
      <p:sp>
        <p:nvSpPr>
          <p:cNvPr id="79876"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1DE670E7-F41A-43F5-B69A-EACAD6263EE5}"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39</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34715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idx="4294967295"/>
          </p:nvPr>
        </p:nvSpPr>
        <p:spPr bwMode="auto">
          <a:xfrm>
            <a:off x="1847555" y="404684"/>
            <a:ext cx="5338640" cy="1143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en-GB" altLang="de-DE" sz="3629" b="1"/>
              <a:t>Karl Marx lebte von </a:t>
            </a:r>
            <a:r>
              <a:rPr lang="de-DE" altLang="de-DE" sz="3629" b="1">
                <a:cs typeface="Times New Roman" panose="02020603050405020304" pitchFamily="18" charset="0"/>
              </a:rPr>
              <a:t>1818 bis 1883</a:t>
            </a:r>
            <a:r>
              <a:rPr lang="en-GB" altLang="de-DE" sz="2359"/>
              <a:t>                             </a:t>
            </a:r>
          </a:p>
        </p:txBody>
      </p:sp>
      <p:pic>
        <p:nvPicPr>
          <p:cNvPr id="114691" name="Picture 3" descr="young marx 1839"/>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5229030" y="2556270"/>
            <a:ext cx="1728181" cy="26181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AEDBC9FD-F55E-4ACF-B553-A5041509378C}"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4</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14693" name="Rectangle 5"/>
          <p:cNvSpPr>
            <a:spLocks noChangeArrowheads="1"/>
          </p:cNvSpPr>
          <p:nvPr/>
        </p:nvSpPr>
        <p:spPr bwMode="auto">
          <a:xfrm>
            <a:off x="1919563" y="3284986"/>
            <a:ext cx="2662839" cy="1209047"/>
          </a:xfrm>
          <a:prstGeom prst="rect">
            <a:avLst/>
          </a:prstGeom>
          <a:noFill/>
          <a:ln>
            <a:noFill/>
          </a:ln>
          <a:extLst/>
        </p:spPr>
        <p:txBody>
          <a:bodyPr lIns="91438" tIns="45719" rIns="91438" bIns="45719">
            <a:spAutoFit/>
          </a:bodyPr>
          <a:lstStyle/>
          <a:p>
            <a:pPr>
              <a:buFont typeface="Times New Roman" pitchFamily="16" charset="0"/>
              <a:buNone/>
              <a:defRPr/>
            </a:pPr>
            <a:r>
              <a:rPr lang="de-DE" sz="1814" dirty="0">
                <a:ea typeface="SimSun" charset="-122"/>
              </a:rPr>
              <a:t>Marx ist schon lange tot, aber seine Gedanken </a:t>
            </a:r>
            <a:br>
              <a:rPr lang="de-DE" sz="1814" dirty="0">
                <a:ea typeface="SimSun" charset="-122"/>
              </a:rPr>
            </a:br>
            <a:r>
              <a:rPr lang="de-DE" sz="1814" dirty="0">
                <a:ea typeface="SimSun" charset="-122"/>
              </a:rPr>
              <a:t>und Theorien sind aktueller denn je.</a:t>
            </a:r>
          </a:p>
        </p:txBody>
      </p:sp>
      <p:pic>
        <p:nvPicPr>
          <p:cNvPr id="7173" name="Picture 4" descr="mar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320" y="1"/>
            <a:ext cx="2667160" cy="3581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Textfeld 5"/>
          <p:cNvSpPr txBox="1">
            <a:spLocks noChangeArrowheads="1"/>
          </p:cNvSpPr>
          <p:nvPr/>
        </p:nvSpPr>
        <p:spPr bwMode="auto">
          <a:xfrm>
            <a:off x="5442173" y="5193186"/>
            <a:ext cx="1297576" cy="37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21</a:t>
            </a:r>
            <a:r>
              <a:rPr lang="de-DE" altLang="de-DE" sz="1633">
                <a:ea typeface="Arial Unicode MS" panose="020B0604020202020204" pitchFamily="34" charset="-128"/>
                <a:cs typeface="Arial Unicode MS" panose="020B0604020202020204" pitchFamily="34" charset="-128"/>
              </a:rPr>
              <a:t> </a:t>
            </a:r>
            <a:r>
              <a:rPr lang="de-DE" altLang="de-DE" sz="1814">
                <a:ea typeface="Arial Unicode MS" panose="020B0604020202020204" pitchFamily="34" charset="-128"/>
                <a:cs typeface="Arial Unicode MS" panose="020B0604020202020204" pitchFamily="34" charset="-128"/>
              </a:rPr>
              <a:t>Jahre</a:t>
            </a:r>
            <a:endParaRPr lang="de-DE" altLang="de-DE" sz="1633">
              <a:ea typeface="Arial Unicode MS" panose="020B0604020202020204" pitchFamily="34" charset="-128"/>
              <a:cs typeface="Arial Unicode MS" panose="020B0604020202020204" pitchFamily="34" charset="-128"/>
            </a:endParaRPr>
          </a:p>
        </p:txBody>
      </p:sp>
      <p:sp>
        <p:nvSpPr>
          <p:cNvPr id="7175" name="Textfeld 7"/>
          <p:cNvSpPr txBox="1">
            <a:spLocks noChangeArrowheads="1"/>
          </p:cNvSpPr>
          <p:nvPr/>
        </p:nvSpPr>
        <p:spPr bwMode="auto">
          <a:xfrm>
            <a:off x="8617705" y="3698309"/>
            <a:ext cx="1510719" cy="34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633">
                <a:ea typeface="Arial Unicode MS" panose="020B0604020202020204" pitchFamily="34" charset="-128"/>
                <a:cs typeface="Arial Unicode MS" panose="020B0604020202020204" pitchFamily="34" charset="-128"/>
              </a:rPr>
              <a:t>60 Jahre</a:t>
            </a:r>
          </a:p>
        </p:txBody>
      </p:sp>
    </p:spTree>
    <p:extLst>
      <p:ext uri="{BB962C8B-B14F-4D97-AF65-F5344CB8AC3E}">
        <p14:creationId xmlns:p14="http://schemas.microsoft.com/office/powerpoint/2010/main" val="14345242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2000"/>
                                        <p:tgtEl>
                                          <p:spTgt spid="1146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14691"/>
                                        </p:tgtEl>
                                        <p:attrNameLst>
                                          <p:attrName>style.visibility</p:attrName>
                                        </p:attrNameLst>
                                      </p:cBhvr>
                                      <p:to>
                                        <p:strVal val="visible"/>
                                      </p:to>
                                    </p:set>
                                    <p:anim calcmode="lin" valueType="num">
                                      <p:cBhvr additive="base">
                                        <p:cTn id="12" dur="500" fill="hold"/>
                                        <p:tgtEl>
                                          <p:spTgt spid="114691"/>
                                        </p:tgtEl>
                                        <p:attrNameLst>
                                          <p:attrName>ppt_x</p:attrName>
                                        </p:attrNameLst>
                                      </p:cBhvr>
                                      <p:tavLst>
                                        <p:tav tm="0">
                                          <p:val>
                                            <p:strVal val="#ppt_x"/>
                                          </p:val>
                                        </p:tav>
                                        <p:tav tm="100000">
                                          <p:val>
                                            <p:strVal val="#ppt_x"/>
                                          </p:val>
                                        </p:tav>
                                      </p:tavLst>
                                    </p:anim>
                                    <p:anim calcmode="lin" valueType="num">
                                      <p:cBhvr additive="base">
                                        <p:cTn id="13" dur="500" fill="hold"/>
                                        <p:tgtEl>
                                          <p:spTgt spid="11469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174"/>
                                        </p:tgtEl>
                                        <p:attrNameLst>
                                          <p:attrName>style.visibility</p:attrName>
                                        </p:attrNameLst>
                                      </p:cBhvr>
                                      <p:to>
                                        <p:strVal val="visible"/>
                                      </p:to>
                                    </p:set>
                                    <p:animEffect transition="in" filter="blinds(horizontal)">
                                      <p:cBhvr>
                                        <p:cTn id="18" dur="500"/>
                                        <p:tgtEl>
                                          <p:spTgt spid="717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173"/>
                                        </p:tgtEl>
                                        <p:attrNameLst>
                                          <p:attrName>style.visibility</p:attrName>
                                        </p:attrNameLst>
                                      </p:cBhvr>
                                      <p:to>
                                        <p:strVal val="visible"/>
                                      </p:to>
                                    </p:set>
                                    <p:anim calcmode="lin" valueType="num">
                                      <p:cBhvr additive="base">
                                        <p:cTn id="23" dur="500" fill="hold"/>
                                        <p:tgtEl>
                                          <p:spTgt spid="7173"/>
                                        </p:tgtEl>
                                        <p:attrNameLst>
                                          <p:attrName>ppt_x</p:attrName>
                                        </p:attrNameLst>
                                      </p:cBhvr>
                                      <p:tavLst>
                                        <p:tav tm="0">
                                          <p:val>
                                            <p:strVal val="#ppt_x"/>
                                          </p:val>
                                        </p:tav>
                                        <p:tav tm="100000">
                                          <p:val>
                                            <p:strVal val="#ppt_x"/>
                                          </p:val>
                                        </p:tav>
                                      </p:tavLst>
                                    </p:anim>
                                    <p:anim calcmode="lin" valueType="num">
                                      <p:cBhvr additive="base">
                                        <p:cTn id="24"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175"/>
                                        </p:tgtEl>
                                        <p:attrNameLst>
                                          <p:attrName>style.visibility</p:attrName>
                                        </p:attrNameLst>
                                      </p:cBhvr>
                                      <p:to>
                                        <p:strVal val="visible"/>
                                      </p:to>
                                    </p:set>
                                    <p:animEffect transition="in" filter="blinds(horizontal)">
                                      <p:cBhvr>
                                        <p:cTn id="29" dur="500"/>
                                        <p:tgtEl>
                                          <p:spTgt spid="717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14693"/>
                                        </p:tgtEl>
                                        <p:attrNameLst>
                                          <p:attrName>style.visibility</p:attrName>
                                        </p:attrNameLst>
                                      </p:cBhvr>
                                      <p:to>
                                        <p:strVal val="visible"/>
                                      </p:to>
                                    </p:set>
                                    <p:anim calcmode="lin" valueType="num">
                                      <p:cBhvr additive="base">
                                        <p:cTn id="34" dur="500" fill="hold"/>
                                        <p:tgtEl>
                                          <p:spTgt spid="114693"/>
                                        </p:tgtEl>
                                        <p:attrNameLst>
                                          <p:attrName>ppt_x</p:attrName>
                                        </p:attrNameLst>
                                      </p:cBhvr>
                                      <p:tavLst>
                                        <p:tav tm="0">
                                          <p:val>
                                            <p:strVal val="#ppt_x"/>
                                          </p:val>
                                        </p:tav>
                                        <p:tav tm="100000">
                                          <p:val>
                                            <p:strVal val="#ppt_x"/>
                                          </p:val>
                                        </p:tav>
                                      </p:tavLst>
                                    </p:anim>
                                    <p:anim calcmode="lin" valueType="num">
                                      <p:cBhvr additive="base">
                                        <p:cTn id="35" dur="500" fill="hold"/>
                                        <p:tgtEl>
                                          <p:spTgt spid="1146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3" grpId="0"/>
      <p:bldP spid="7174" grpId="0"/>
      <p:bldP spid="7175"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Foliennummernplatzhalter 1"/>
          <p:cNvSpPr>
            <a:spLocks noGrp="1"/>
          </p:cNvSpPr>
          <p:nvPr>
            <p:ph type="sldNum" sz="quarter" idx="4294967295"/>
          </p:nvPr>
        </p:nvSpPr>
        <p:spPr bwMode="auto">
          <a:xfrm>
            <a:off x="1980049" y="6356828"/>
            <a:ext cx="2134304" cy="3643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r>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t>Folie </a:t>
            </a:r>
            <a:fld id="{A4A38D1A-DBA2-459C-A910-0DEEFCEA4867}"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40</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7891" name="Oval 2"/>
          <p:cNvSpPr>
            <a:spLocks noChangeArrowheads="1"/>
          </p:cNvSpPr>
          <p:nvPr/>
        </p:nvSpPr>
        <p:spPr bwMode="auto">
          <a:xfrm>
            <a:off x="2566190" y="2780933"/>
            <a:ext cx="3657984" cy="2057976"/>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91438" tIns="45719" rIns="91438" bIns="45719" anchor="ctr"/>
          <a:lstStyle/>
          <a:p>
            <a:pPr eaLnBrk="0">
              <a:spcBef>
                <a:spcPct val="20000"/>
              </a:spcBef>
              <a:buFontTx/>
              <a:buChar char="•"/>
            </a:pPr>
            <a:endParaRPr lang="de-DE" altLang="de-DE" sz="2631">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37892" name="Oval 3"/>
          <p:cNvSpPr>
            <a:spLocks noChangeArrowheads="1"/>
          </p:cNvSpPr>
          <p:nvPr/>
        </p:nvSpPr>
        <p:spPr bwMode="auto">
          <a:xfrm>
            <a:off x="5714360" y="2896145"/>
            <a:ext cx="3657984" cy="2056536"/>
          </a:xfrm>
          <a:prstGeom prst="ellipse">
            <a:avLst/>
          </a:prstGeom>
          <a:noFill/>
          <a:ln w="635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lIns="91438" tIns="45719" rIns="91438" bIns="45719" anchor="ctr"/>
          <a:lstStyle/>
          <a:p>
            <a:pPr eaLnBrk="0">
              <a:spcBef>
                <a:spcPct val="20000"/>
              </a:spcBef>
              <a:buFontTx/>
              <a:buChar char="•"/>
            </a:pPr>
            <a:endParaRPr lang="de-DE" altLang="de-DE" sz="2631">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37893" name="Oval 4"/>
          <p:cNvSpPr>
            <a:spLocks noChangeArrowheads="1"/>
          </p:cNvSpPr>
          <p:nvPr/>
        </p:nvSpPr>
        <p:spPr bwMode="auto">
          <a:xfrm>
            <a:off x="4190680" y="4038184"/>
            <a:ext cx="3657984" cy="2057977"/>
          </a:xfrm>
          <a:prstGeom prst="ellipse">
            <a:avLst/>
          </a:prstGeom>
          <a:noFill/>
          <a:ln w="635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lIns="91438" tIns="45719" rIns="91438" bIns="45719" anchor="ctr"/>
          <a:lstStyle/>
          <a:p>
            <a:pPr eaLnBrk="0">
              <a:spcBef>
                <a:spcPct val="20000"/>
              </a:spcBef>
              <a:buFontTx/>
              <a:buChar char="•"/>
            </a:pPr>
            <a:endParaRPr lang="de-DE" altLang="de-DE" sz="2631">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41992" name="Text Box 7"/>
          <p:cNvSpPr txBox="1">
            <a:spLocks noChangeArrowheads="1"/>
          </p:cNvSpPr>
          <p:nvPr/>
        </p:nvSpPr>
        <p:spPr bwMode="auto">
          <a:xfrm>
            <a:off x="4457109" y="5032634"/>
            <a:ext cx="2972472" cy="371510"/>
          </a:xfrm>
          <a:prstGeom prst="rect">
            <a:avLst/>
          </a:prstGeom>
          <a:noFill/>
          <a:ln>
            <a:noFill/>
          </a:ln>
          <a:extLst/>
        </p:spPr>
        <p:txBody>
          <a:bodyPr lIns="91438" tIns="45719" rIns="91438" bIns="45719" anchor="ctr" anchorCtr="1">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buFont typeface="Times New Roman" pitchFamily="16" charset="0"/>
              <a:buNone/>
              <a:defRPr/>
            </a:pPr>
            <a:r>
              <a:rPr lang="de-DE" sz="1814" dirty="0">
                <a:solidFill>
                  <a:schemeClr val="accent2"/>
                </a:solidFill>
                <a:latin typeface="+mn-lt"/>
                <a:ea typeface="SimSun" charset="-122"/>
              </a:rPr>
              <a:t>Währungssektor</a:t>
            </a:r>
            <a:endParaRPr lang="de-DE" sz="1814" dirty="0">
              <a:latin typeface="+mn-lt"/>
              <a:ea typeface="SimSun" charset="-122"/>
            </a:endParaRPr>
          </a:p>
        </p:txBody>
      </p:sp>
      <p:sp>
        <p:nvSpPr>
          <p:cNvPr id="41993" name="Oval 8"/>
          <p:cNvSpPr>
            <a:spLocks noChangeArrowheads="1"/>
          </p:cNvSpPr>
          <p:nvPr/>
        </p:nvSpPr>
        <p:spPr bwMode="auto">
          <a:xfrm>
            <a:off x="3820563" y="1447353"/>
            <a:ext cx="4115952" cy="2953750"/>
          </a:xfrm>
          <a:prstGeom prst="ellipse">
            <a:avLst/>
          </a:prstGeom>
          <a:noFill/>
          <a:ln w="635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1438" tIns="45719" rIns="91438" bIns="45719" anchor="ctr"/>
          <a:lstStyle/>
          <a:p>
            <a:pPr eaLnBrk="0">
              <a:spcBef>
                <a:spcPct val="20000"/>
              </a:spcBef>
              <a:buFontTx/>
              <a:buChar char="•"/>
            </a:pPr>
            <a:endParaRPr lang="de-DE" altLang="de-DE" sz="2631">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41994" name="Text Box 9"/>
          <p:cNvSpPr txBox="1">
            <a:spLocks noChangeArrowheads="1"/>
          </p:cNvSpPr>
          <p:nvPr/>
        </p:nvSpPr>
        <p:spPr bwMode="auto">
          <a:xfrm>
            <a:off x="4419665" y="2191936"/>
            <a:ext cx="3200016" cy="371510"/>
          </a:xfrm>
          <a:prstGeom prst="rect">
            <a:avLst/>
          </a:prstGeom>
          <a:noFill/>
          <a:ln>
            <a:noFill/>
          </a:ln>
          <a:extLst/>
        </p:spPr>
        <p:txBody>
          <a:bodyPr lIns="91438" tIns="45719" rIns="91438" bIns="45719" anchor="ctr" anchorCtr="1">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buFont typeface="Times New Roman" pitchFamily="16" charset="0"/>
              <a:buNone/>
              <a:defRPr/>
            </a:pPr>
            <a:r>
              <a:rPr lang="de-DE" sz="1814" dirty="0">
                <a:latin typeface="+mn-lt"/>
                <a:ea typeface="SimSun" charset="-122"/>
              </a:rPr>
              <a:t>Finanzkrisen</a:t>
            </a:r>
          </a:p>
        </p:txBody>
      </p:sp>
      <p:sp>
        <p:nvSpPr>
          <p:cNvPr id="41995" name="Line 10"/>
          <p:cNvSpPr>
            <a:spLocks noChangeShapeType="1"/>
          </p:cNvSpPr>
          <p:nvPr/>
        </p:nvSpPr>
        <p:spPr bwMode="auto">
          <a:xfrm>
            <a:off x="5943345" y="2896146"/>
            <a:ext cx="0" cy="1827551"/>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1438" tIns="45719" rIns="91438" bIns="45719" anchor="ctr"/>
          <a:lstStyle/>
          <a:p>
            <a:endParaRPr lang="de-DE" sz="1633"/>
          </a:p>
        </p:txBody>
      </p:sp>
      <p:sp>
        <p:nvSpPr>
          <p:cNvPr id="41996" name="Line 11"/>
          <p:cNvSpPr>
            <a:spLocks noChangeShapeType="1"/>
          </p:cNvSpPr>
          <p:nvPr/>
        </p:nvSpPr>
        <p:spPr bwMode="auto">
          <a:xfrm flipH="1">
            <a:off x="4419665" y="2896145"/>
            <a:ext cx="1067152" cy="685512"/>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1438" tIns="45719" rIns="91438" bIns="45719" anchor="ctr"/>
          <a:lstStyle/>
          <a:p>
            <a:endParaRPr lang="de-DE" sz="1633"/>
          </a:p>
        </p:txBody>
      </p:sp>
      <p:sp>
        <p:nvSpPr>
          <p:cNvPr id="41997" name="Line 12"/>
          <p:cNvSpPr>
            <a:spLocks noChangeShapeType="1"/>
          </p:cNvSpPr>
          <p:nvPr/>
        </p:nvSpPr>
        <p:spPr bwMode="auto">
          <a:xfrm>
            <a:off x="6401313" y="2896145"/>
            <a:ext cx="914496" cy="685512"/>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1438" tIns="45719" rIns="91438" bIns="45719" anchor="ctr"/>
          <a:lstStyle/>
          <a:p>
            <a:endParaRPr lang="de-DE" sz="1633"/>
          </a:p>
        </p:txBody>
      </p:sp>
      <p:sp>
        <p:nvSpPr>
          <p:cNvPr id="41998" name="Text Box 13"/>
          <p:cNvSpPr txBox="1">
            <a:spLocks noChangeArrowheads="1"/>
          </p:cNvSpPr>
          <p:nvPr/>
        </p:nvSpPr>
        <p:spPr bwMode="auto">
          <a:xfrm>
            <a:off x="1523521" y="381642"/>
            <a:ext cx="9144960" cy="62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lIns="91438" tIns="45719" rIns="91438" bIns="45719">
            <a:spAutoFit/>
          </a:bodyPr>
          <a:lstStyle/>
          <a:p>
            <a:pPr eaLnBrk="0">
              <a:spcBef>
                <a:spcPct val="50000"/>
              </a:spcBef>
            </a:pPr>
            <a:r>
              <a:rPr lang="de-DE" altLang="de-DE" sz="3447">
                <a:solidFill>
                  <a:srgbClr val="FF0066"/>
                </a:solidFill>
                <a:latin typeface="Calibri" panose="020F0502020204030204" pitchFamily="34" charset="0"/>
                <a:ea typeface="Arial Unicode MS" panose="020B0604020202020204" pitchFamily="34" charset="-128"/>
                <a:cs typeface="Arial Unicode MS" panose="020B0604020202020204" pitchFamily="34" charset="-128"/>
              </a:rPr>
              <a:t>Selbständige Finanzkrisen finden nach Marx statt:</a:t>
            </a:r>
          </a:p>
        </p:txBody>
      </p:sp>
      <p:sp>
        <p:nvSpPr>
          <p:cNvPr id="15" name="Textfeld 14"/>
          <p:cNvSpPr txBox="1">
            <a:spLocks noChangeArrowheads="1"/>
          </p:cNvSpPr>
          <p:nvPr/>
        </p:nvSpPr>
        <p:spPr bwMode="auto">
          <a:xfrm>
            <a:off x="3574296" y="6453319"/>
            <a:ext cx="3961856" cy="34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633">
                <a:ea typeface="Arial Unicode MS" panose="020B0604020202020204" pitchFamily="34" charset="-128"/>
                <a:cs typeface="Arial Unicode MS" panose="020B0604020202020204" pitchFamily="34" charset="-128"/>
              </a:rPr>
              <a:t>vgl. Karl Marx, Grundrisse, S.191</a:t>
            </a:r>
          </a:p>
        </p:txBody>
      </p:sp>
      <p:sp>
        <p:nvSpPr>
          <p:cNvPr id="41990" name="Text Box 5"/>
          <p:cNvSpPr txBox="1">
            <a:spLocks noChangeArrowheads="1"/>
          </p:cNvSpPr>
          <p:nvPr/>
        </p:nvSpPr>
        <p:spPr bwMode="auto">
          <a:xfrm>
            <a:off x="2587793" y="3640008"/>
            <a:ext cx="2667160" cy="371510"/>
          </a:xfrm>
          <a:prstGeom prst="rect">
            <a:avLst/>
          </a:prstGeom>
          <a:noFill/>
          <a:ln>
            <a:noFill/>
          </a:ln>
          <a:extLst/>
        </p:spPr>
        <p:txBody>
          <a:bodyPr lIns="91438" tIns="45719" rIns="91438" bIns="45719" anchor="ctr" anchorCtr="1">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buFont typeface="Times New Roman" pitchFamily="16" charset="0"/>
              <a:buNone/>
              <a:defRPr/>
            </a:pPr>
            <a:r>
              <a:rPr lang="de-DE" sz="1814" dirty="0">
                <a:solidFill>
                  <a:srgbClr val="FF0000"/>
                </a:solidFill>
                <a:latin typeface="+mn-lt"/>
                <a:ea typeface="SimSun" charset="-122"/>
              </a:rPr>
              <a:t>Kreditsektor</a:t>
            </a:r>
            <a:endParaRPr lang="de-DE" sz="1814" dirty="0">
              <a:latin typeface="+mn-lt"/>
              <a:ea typeface="SimSun" charset="-122"/>
            </a:endParaRPr>
          </a:p>
        </p:txBody>
      </p:sp>
      <p:sp>
        <p:nvSpPr>
          <p:cNvPr id="41991" name="Text Box 6"/>
          <p:cNvSpPr txBox="1">
            <a:spLocks noChangeArrowheads="1"/>
          </p:cNvSpPr>
          <p:nvPr/>
        </p:nvSpPr>
        <p:spPr bwMode="auto">
          <a:xfrm>
            <a:off x="6553969" y="3640008"/>
            <a:ext cx="2971031" cy="371510"/>
          </a:xfrm>
          <a:prstGeom prst="rect">
            <a:avLst/>
          </a:prstGeom>
          <a:noFill/>
          <a:ln>
            <a:noFill/>
          </a:ln>
          <a:extLst/>
        </p:spPr>
        <p:txBody>
          <a:bodyPr lIns="91438" tIns="45719" rIns="91438" bIns="45719" anchor="ctr" anchorCtr="1">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buFont typeface="Times New Roman" pitchFamily="16" charset="0"/>
              <a:buNone/>
              <a:defRPr/>
            </a:pPr>
            <a:r>
              <a:rPr lang="de-DE" sz="1814" dirty="0">
                <a:solidFill>
                  <a:srgbClr val="00FF00"/>
                </a:solidFill>
                <a:latin typeface="+mn-lt"/>
                <a:ea typeface="SimSun" charset="-122"/>
              </a:rPr>
              <a:t>Wertpapiersektor</a:t>
            </a:r>
            <a:endParaRPr lang="de-DE" sz="1814" dirty="0">
              <a:latin typeface="+mn-lt"/>
              <a:ea typeface="SimSun" charset="-122"/>
            </a:endParaRPr>
          </a:p>
        </p:txBody>
      </p:sp>
    </p:spTree>
    <p:extLst>
      <p:ext uri="{BB962C8B-B14F-4D97-AF65-F5344CB8AC3E}">
        <p14:creationId xmlns:p14="http://schemas.microsoft.com/office/powerpoint/2010/main" val="4681335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98"/>
                                        </p:tgtEl>
                                        <p:attrNameLst>
                                          <p:attrName>style.visibility</p:attrName>
                                        </p:attrNameLst>
                                      </p:cBhvr>
                                      <p:to>
                                        <p:strVal val="visible"/>
                                      </p:to>
                                    </p:set>
                                    <p:animEffect transition="in" filter="blinds(horizontal)">
                                      <p:cBhvr>
                                        <p:cTn id="7" dur="500"/>
                                        <p:tgtEl>
                                          <p:spTgt spid="41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94"/>
                                        </p:tgtEl>
                                        <p:attrNameLst>
                                          <p:attrName>style.visibility</p:attrName>
                                        </p:attrNameLst>
                                      </p:cBhvr>
                                      <p:to>
                                        <p:strVal val="visible"/>
                                      </p:to>
                                    </p:set>
                                    <p:animEffect transition="in" filter="blinds(horizontal)">
                                      <p:cBhvr>
                                        <p:cTn id="12" dur="500"/>
                                        <p:tgtEl>
                                          <p:spTgt spid="419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1993"/>
                                        </p:tgtEl>
                                        <p:attrNameLst>
                                          <p:attrName>style.visibility</p:attrName>
                                        </p:attrNameLst>
                                      </p:cBhvr>
                                      <p:to>
                                        <p:strVal val="visible"/>
                                      </p:to>
                                    </p:set>
                                    <p:anim calcmode="lin" valueType="num">
                                      <p:cBhvr additive="base">
                                        <p:cTn id="17" dur="500" fill="hold"/>
                                        <p:tgtEl>
                                          <p:spTgt spid="41993"/>
                                        </p:tgtEl>
                                        <p:attrNameLst>
                                          <p:attrName>ppt_x</p:attrName>
                                        </p:attrNameLst>
                                      </p:cBhvr>
                                      <p:tavLst>
                                        <p:tav tm="0">
                                          <p:val>
                                            <p:strVal val="#ppt_x"/>
                                          </p:val>
                                        </p:tav>
                                        <p:tav tm="100000">
                                          <p:val>
                                            <p:strVal val="#ppt_x"/>
                                          </p:val>
                                        </p:tav>
                                      </p:tavLst>
                                    </p:anim>
                                    <p:anim calcmode="lin" valueType="num">
                                      <p:cBhvr additive="base">
                                        <p:cTn id="18" dur="500" fill="hold"/>
                                        <p:tgtEl>
                                          <p:spTgt spid="4199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1990"/>
                                        </p:tgtEl>
                                        <p:attrNameLst>
                                          <p:attrName>style.visibility</p:attrName>
                                        </p:attrNameLst>
                                      </p:cBhvr>
                                      <p:to>
                                        <p:strVal val="visible"/>
                                      </p:to>
                                    </p:set>
                                    <p:animEffect transition="in" filter="blinds(horizontal)">
                                      <p:cBhvr>
                                        <p:cTn id="23" dur="500"/>
                                        <p:tgtEl>
                                          <p:spTgt spid="4199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7891"/>
                                        </p:tgtEl>
                                        <p:attrNameLst>
                                          <p:attrName>style.visibility</p:attrName>
                                        </p:attrNameLst>
                                      </p:cBhvr>
                                      <p:to>
                                        <p:strVal val="visible"/>
                                      </p:to>
                                    </p:set>
                                    <p:animEffect transition="in" filter="blinds(horizontal)">
                                      <p:cBhvr>
                                        <p:cTn id="28" dur="500"/>
                                        <p:tgtEl>
                                          <p:spTgt spid="3789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1996"/>
                                        </p:tgtEl>
                                        <p:attrNameLst>
                                          <p:attrName>style.visibility</p:attrName>
                                        </p:attrNameLst>
                                      </p:cBhvr>
                                      <p:to>
                                        <p:strVal val="visible"/>
                                      </p:to>
                                    </p:set>
                                    <p:anim calcmode="lin" valueType="num">
                                      <p:cBhvr additive="base">
                                        <p:cTn id="33" dur="500" fill="hold"/>
                                        <p:tgtEl>
                                          <p:spTgt spid="41996"/>
                                        </p:tgtEl>
                                        <p:attrNameLst>
                                          <p:attrName>ppt_x</p:attrName>
                                        </p:attrNameLst>
                                      </p:cBhvr>
                                      <p:tavLst>
                                        <p:tav tm="0">
                                          <p:val>
                                            <p:strVal val="#ppt_x"/>
                                          </p:val>
                                        </p:tav>
                                        <p:tav tm="100000">
                                          <p:val>
                                            <p:strVal val="#ppt_x"/>
                                          </p:val>
                                        </p:tav>
                                      </p:tavLst>
                                    </p:anim>
                                    <p:anim calcmode="lin" valueType="num">
                                      <p:cBhvr additive="base">
                                        <p:cTn id="34" dur="500" fill="hold"/>
                                        <p:tgtEl>
                                          <p:spTgt spid="41996"/>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7892"/>
                                        </p:tgtEl>
                                        <p:attrNameLst>
                                          <p:attrName>style.visibility</p:attrName>
                                        </p:attrNameLst>
                                      </p:cBhvr>
                                      <p:to>
                                        <p:strVal val="visible"/>
                                      </p:to>
                                    </p:set>
                                    <p:animEffect transition="in" filter="blinds(horizontal)">
                                      <p:cBhvr>
                                        <p:cTn id="39" dur="500"/>
                                        <p:tgtEl>
                                          <p:spTgt spid="3789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41997"/>
                                        </p:tgtEl>
                                        <p:attrNameLst>
                                          <p:attrName>style.visibility</p:attrName>
                                        </p:attrNameLst>
                                      </p:cBhvr>
                                      <p:to>
                                        <p:strVal val="visible"/>
                                      </p:to>
                                    </p:set>
                                    <p:animEffect transition="in" filter="blinds(horizontal)">
                                      <p:cBhvr>
                                        <p:cTn id="44" dur="500"/>
                                        <p:tgtEl>
                                          <p:spTgt spid="4199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1991"/>
                                        </p:tgtEl>
                                        <p:attrNameLst>
                                          <p:attrName>style.visibility</p:attrName>
                                        </p:attrNameLst>
                                      </p:cBhvr>
                                      <p:to>
                                        <p:strVal val="visible"/>
                                      </p:to>
                                    </p:set>
                                    <p:animEffect transition="in" filter="blinds(horizontal)">
                                      <p:cBhvr>
                                        <p:cTn id="49" dur="500"/>
                                        <p:tgtEl>
                                          <p:spTgt spid="4199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1995"/>
                                        </p:tgtEl>
                                        <p:attrNameLst>
                                          <p:attrName>style.visibility</p:attrName>
                                        </p:attrNameLst>
                                      </p:cBhvr>
                                      <p:to>
                                        <p:strVal val="visible"/>
                                      </p:to>
                                    </p:set>
                                    <p:animEffect transition="in" filter="blinds(horizontal)">
                                      <p:cBhvr>
                                        <p:cTn id="54" dur="500"/>
                                        <p:tgtEl>
                                          <p:spTgt spid="4199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1992"/>
                                        </p:tgtEl>
                                        <p:attrNameLst>
                                          <p:attrName>style.visibility</p:attrName>
                                        </p:attrNameLst>
                                      </p:cBhvr>
                                      <p:to>
                                        <p:strVal val="visible"/>
                                      </p:to>
                                    </p:set>
                                    <p:animEffect transition="in" filter="blinds(horizontal)">
                                      <p:cBhvr>
                                        <p:cTn id="59" dur="500"/>
                                        <p:tgtEl>
                                          <p:spTgt spid="4199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7893"/>
                                        </p:tgtEl>
                                        <p:attrNameLst>
                                          <p:attrName>style.visibility</p:attrName>
                                        </p:attrNameLst>
                                      </p:cBhvr>
                                      <p:to>
                                        <p:strVal val="visible"/>
                                      </p:to>
                                    </p:set>
                                    <p:animEffect transition="in" filter="blinds(horizontal)">
                                      <p:cBhvr>
                                        <p:cTn id="64" dur="500"/>
                                        <p:tgtEl>
                                          <p:spTgt spid="37893"/>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P spid="37892" grpId="0" animBg="1"/>
      <p:bldP spid="37893" grpId="0" animBg="1"/>
      <p:bldP spid="41992" grpId="0"/>
      <p:bldP spid="41993" grpId="0" animBg="1"/>
      <p:bldP spid="41994" grpId="0"/>
      <p:bldP spid="41995" grpId="0" animBg="1"/>
      <p:bldP spid="41996" grpId="0" animBg="1"/>
      <p:bldP spid="41997" grpId="0" animBg="1"/>
      <p:bldP spid="41998" grpId="0"/>
      <p:bldP spid="15" grpId="0"/>
      <p:bldP spid="41990" grpId="0"/>
      <p:bldP spid="41991"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3010" name="Rectangle 2"/>
          <p:cNvSpPr>
            <a:spLocks noGrp="1" noChangeArrowheads="1"/>
          </p:cNvSpPr>
          <p:nvPr>
            <p:ph type="ctrTitle" idx="4294967295"/>
          </p:nvPr>
        </p:nvSpPr>
        <p:spPr bwMode="auto">
          <a:xfrm>
            <a:off x="1523521" y="357158"/>
            <a:ext cx="7572315" cy="1143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3629" b="1">
                <a:solidFill>
                  <a:srgbClr val="FF0066"/>
                </a:solidFill>
              </a:rPr>
              <a:t>Ursachen der Finanzkrisen</a:t>
            </a:r>
            <a:endParaRPr lang="de-DE" altLang="de-DE" sz="3629" b="1"/>
          </a:p>
        </p:txBody>
      </p:sp>
      <p:sp>
        <p:nvSpPr>
          <p:cNvPr id="683011" name="Rectangle 3"/>
          <p:cNvSpPr>
            <a:spLocks noGrp="1" noChangeArrowheads="1"/>
          </p:cNvSpPr>
          <p:nvPr>
            <p:ph type="subTitle" idx="4294967295"/>
          </p:nvPr>
        </p:nvSpPr>
        <p:spPr bwMode="auto">
          <a:xfrm>
            <a:off x="1808670" y="1977329"/>
            <a:ext cx="8859810" cy="4909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4425" indent="-194425"/>
            <a:r>
              <a:rPr lang="de-DE" altLang="de-DE" sz="1814"/>
              <a:t>Auslösende Faktoren der Finanzkrisen sind nach Marx: </a:t>
            </a:r>
          </a:p>
          <a:p>
            <a:pPr marL="194425" indent="-194425"/>
            <a:r>
              <a:rPr lang="de-DE" altLang="de-DE" sz="1814"/>
              <a:t>   die schwankenden Gewinne und Marktpreise,der Verwertungszwang (die Profitorientierung), der Privatbesitz an Finanzvermögen, die Macht der Finanzkonzerne, das hohe und steigende Finanzvermögen, und die hohe Rendite der Finanz- im Vergleich zu den Sachanlagen. </a:t>
            </a:r>
            <a:br>
              <a:rPr lang="de-DE" altLang="de-DE" sz="1814"/>
            </a:br>
            <a:endParaRPr lang="de-DE" altLang="de-DE" sz="1814"/>
          </a:p>
          <a:p>
            <a:pPr marL="194425" indent="-194425"/>
            <a:r>
              <a:rPr lang="de-DE" altLang="de-DE" sz="1814"/>
              <a:t>(vgl. MEW 25, S.421, 495, 485ff, 495,498 ; MEW 12, S.26 -36, 53-82, 202-209,234-237,289-292,314-326,335-352,359-368,388-398, 539-549,570-573)</a:t>
            </a:r>
          </a:p>
        </p:txBody>
      </p:sp>
    </p:spTree>
    <p:extLst>
      <p:ext uri="{BB962C8B-B14F-4D97-AF65-F5344CB8AC3E}">
        <p14:creationId xmlns:p14="http://schemas.microsoft.com/office/powerpoint/2010/main" val="28048850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83010"/>
                                        </p:tgtEl>
                                        <p:attrNameLst>
                                          <p:attrName>style.visibility</p:attrName>
                                        </p:attrNameLst>
                                      </p:cBhvr>
                                      <p:to>
                                        <p:strVal val="visible"/>
                                      </p:to>
                                    </p:set>
                                    <p:animEffect transition="in" filter="fade">
                                      <p:cBhvr>
                                        <p:cTn id="7" dur="1000">
                                          <p:stCondLst>
                                            <p:cond delay="0"/>
                                          </p:stCondLst>
                                        </p:cTn>
                                        <p:tgtEl>
                                          <p:spTgt spid="68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83011">
                                            <p:txEl>
                                              <p:pRg st="0" end="0"/>
                                            </p:txEl>
                                          </p:spTgt>
                                        </p:tgtEl>
                                        <p:attrNameLst>
                                          <p:attrName>style.visibility</p:attrName>
                                        </p:attrNameLst>
                                      </p:cBhvr>
                                      <p:to>
                                        <p:strVal val="visible"/>
                                      </p:to>
                                    </p:set>
                                    <p:animEffect transition="in" filter="fade">
                                      <p:cBhvr>
                                        <p:cTn id="12" dur="500">
                                          <p:stCondLst>
                                            <p:cond delay="0"/>
                                          </p:stCondLst>
                                        </p:cTn>
                                        <p:tgtEl>
                                          <p:spTgt spid="68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83011">
                                            <p:txEl>
                                              <p:pRg st="1" end="1"/>
                                            </p:txEl>
                                          </p:spTgt>
                                        </p:tgtEl>
                                        <p:attrNameLst>
                                          <p:attrName>style.visibility</p:attrName>
                                        </p:attrNameLst>
                                      </p:cBhvr>
                                      <p:to>
                                        <p:strVal val="visible"/>
                                      </p:to>
                                    </p:set>
                                    <p:animEffect transition="in" filter="fade">
                                      <p:cBhvr>
                                        <p:cTn id="17" dur="500">
                                          <p:stCondLst>
                                            <p:cond delay="0"/>
                                          </p:stCondLst>
                                        </p:cTn>
                                        <p:tgtEl>
                                          <p:spTgt spid="6830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683011">
                                            <p:txEl>
                                              <p:pRg st="2" end="2"/>
                                            </p:txEl>
                                          </p:spTgt>
                                        </p:tgtEl>
                                        <p:attrNameLst>
                                          <p:attrName>style.visibility</p:attrName>
                                        </p:attrNameLst>
                                      </p:cBhvr>
                                      <p:to>
                                        <p:strVal val="visible"/>
                                      </p:to>
                                    </p:set>
                                    <p:animEffect transition="in" filter="fade">
                                      <p:cBhvr>
                                        <p:cTn id="22" dur="500">
                                          <p:stCondLst>
                                            <p:cond delay="0"/>
                                          </p:stCondLst>
                                        </p:cTn>
                                        <p:tgtEl>
                                          <p:spTgt spid="68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3010" grpId="0"/>
      <p:bldP spid="683011"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6626" name="Rectangle 2"/>
          <p:cNvSpPr>
            <a:spLocks noGrp="1" noChangeArrowheads="1"/>
          </p:cNvSpPr>
          <p:nvPr>
            <p:ph type="title" idx="4294967295"/>
          </p:nvPr>
        </p:nvSpPr>
        <p:spPr bwMode="auto">
          <a:xfrm>
            <a:off x="1980049" y="273629"/>
            <a:ext cx="8226144" cy="1142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3629" b="1"/>
              <a:t>Wie erklärt Marx die Finanzkrisen ?</a:t>
            </a:r>
            <a:br>
              <a:rPr lang="de-DE" altLang="de-DE" sz="3629" b="1"/>
            </a:br>
            <a:r>
              <a:rPr lang="de-DE" altLang="de-DE" sz="3629" b="1"/>
              <a:t>            </a:t>
            </a:r>
            <a:endParaRPr lang="de-DE" altLang="de-DE" sz="2540" b="1"/>
          </a:p>
        </p:txBody>
      </p:sp>
      <p:sp>
        <p:nvSpPr>
          <p:cNvPr id="666627" name="Rectangle 3"/>
          <p:cNvSpPr>
            <a:spLocks noGrp="1" noChangeArrowheads="1"/>
          </p:cNvSpPr>
          <p:nvPr>
            <p:ph idx="4294967295"/>
          </p:nvPr>
        </p:nvSpPr>
        <p:spPr bwMode="auto">
          <a:xfrm>
            <a:off x="2462499" y="1600009"/>
            <a:ext cx="7749454" cy="49253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buClr>
                <a:srgbClr val="FFC000"/>
              </a:buClr>
              <a:buFont typeface="Arial" panose="020B0604020202020204" pitchFamily="34" charset="0"/>
              <a:buChar char="•"/>
            </a:pPr>
            <a:r>
              <a:rPr lang="de-DE" altLang="de-DE" sz="1814"/>
              <a:t>Der gesamtwirtschaftliche Profit und damit die gesamtwirtschaftliche Rendite kommt nach Marx nur aus dem Produktionsbereich.,</a:t>
            </a:r>
          </a:p>
          <a:p>
            <a:pPr eaLnBrk="1" hangingPunct="1">
              <a:lnSpc>
                <a:spcPct val="80000"/>
              </a:lnSpc>
              <a:buClr>
                <a:srgbClr val="FFC000"/>
              </a:buClr>
              <a:buFont typeface="Arial" panose="020B0604020202020204" pitchFamily="34" charset="0"/>
              <a:buChar char="•"/>
            </a:pPr>
            <a:endParaRPr lang="de-DE" altLang="de-DE" sz="1814"/>
          </a:p>
          <a:p>
            <a:pPr eaLnBrk="1" hangingPunct="1">
              <a:lnSpc>
                <a:spcPct val="80000"/>
              </a:lnSpc>
              <a:buClr>
                <a:srgbClr val="FFC000"/>
              </a:buClr>
              <a:buFont typeface="Arial" panose="020B0604020202020204" pitchFamily="34" charset="0"/>
              <a:buChar char="•"/>
            </a:pPr>
            <a:r>
              <a:rPr lang="de-DE" altLang="de-DE" sz="1814"/>
              <a:t>Bei niedriger  Rendite im Sachbereich ist den Geldbesitzern die Sachrendite zu gering. Sie spekulieren mit ihrem Geld im Finanzbereich.</a:t>
            </a:r>
          </a:p>
          <a:p>
            <a:pPr eaLnBrk="1" hangingPunct="1">
              <a:lnSpc>
                <a:spcPct val="80000"/>
              </a:lnSpc>
              <a:buClr>
                <a:srgbClr val="FFC000"/>
              </a:buClr>
              <a:buFont typeface="Arial" panose="020B0604020202020204" pitchFamily="34" charset="0"/>
              <a:buChar char="•"/>
            </a:pPr>
            <a:endParaRPr lang="de-DE" altLang="de-DE" sz="1814"/>
          </a:p>
          <a:p>
            <a:pPr eaLnBrk="1" hangingPunct="1">
              <a:lnSpc>
                <a:spcPct val="80000"/>
              </a:lnSpc>
              <a:buClr>
                <a:srgbClr val="FFC000"/>
              </a:buClr>
              <a:buFont typeface="Arial" panose="020B0604020202020204" pitchFamily="34" charset="0"/>
              <a:buChar char="•"/>
            </a:pPr>
            <a:r>
              <a:rPr lang="de-DE" altLang="de-DE" sz="1814"/>
              <a:t>Die Finanzunternehmen, bei denen das Geld angelegt wird, müssen durch den Konkurrenzdruck die höheren spekulativen Finanzrenditen nutzen und erzeugen so eine Spekulationswelle nach der anderen.</a:t>
            </a:r>
          </a:p>
          <a:p>
            <a:pPr eaLnBrk="1" hangingPunct="1">
              <a:lnSpc>
                <a:spcPct val="80000"/>
              </a:lnSpc>
              <a:buClr>
                <a:srgbClr val="FFC000"/>
              </a:buClr>
              <a:buFont typeface="Arial" panose="020B0604020202020204" pitchFamily="34" charset="0"/>
              <a:buChar char="•"/>
            </a:pPr>
            <a:endParaRPr lang="de-DE" altLang="de-DE" sz="1814"/>
          </a:p>
          <a:p>
            <a:pPr eaLnBrk="1" hangingPunct="1">
              <a:lnSpc>
                <a:spcPct val="80000"/>
              </a:lnSpc>
              <a:buClr>
                <a:srgbClr val="FFC000"/>
              </a:buClr>
              <a:buFont typeface="Arial" panose="020B0604020202020204" pitchFamily="34" charset="0"/>
              <a:buChar char="•"/>
            </a:pPr>
            <a:r>
              <a:rPr lang="de-DE" altLang="de-DE" sz="1814"/>
              <a:t>Solange die Profitrate im Produktionsbereich (die Sachrendite)  niedrig bleibt,  muss die hohe Finanzrendite irgendwann zusammenbrechen. Um ihre Geld zu realisieren, verkaufen viele ihre Spekulationspapiere, die Kurse brechen zusammen und die Finanzkrise bricht aus.</a:t>
            </a:r>
          </a:p>
          <a:p>
            <a:pPr eaLnBrk="1" hangingPunct="1">
              <a:lnSpc>
                <a:spcPct val="80000"/>
              </a:lnSpc>
              <a:buClr>
                <a:srgbClr val="FFC000"/>
              </a:buClr>
              <a:buFont typeface="Arial" panose="020B0604020202020204" pitchFamily="34" charset="0"/>
              <a:buChar char="•"/>
            </a:pPr>
            <a:endParaRPr lang="de-DE" altLang="de-DE" sz="1814"/>
          </a:p>
          <a:p>
            <a:pPr eaLnBrk="1" hangingPunct="1">
              <a:lnSpc>
                <a:spcPct val="80000"/>
              </a:lnSpc>
            </a:pPr>
            <a:endParaRPr lang="de-DE" altLang="de-DE" sz="2359"/>
          </a:p>
        </p:txBody>
      </p:sp>
    </p:spTree>
    <p:extLst>
      <p:ext uri="{BB962C8B-B14F-4D97-AF65-F5344CB8AC3E}">
        <p14:creationId xmlns:p14="http://schemas.microsoft.com/office/powerpoint/2010/main" val="1454939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66626"/>
                                        </p:tgtEl>
                                        <p:attrNameLst>
                                          <p:attrName>style.visibility</p:attrName>
                                        </p:attrNameLst>
                                      </p:cBhvr>
                                      <p:to>
                                        <p:strVal val="visible"/>
                                      </p:to>
                                    </p:set>
                                    <p:animEffect transition="in" filter="fade">
                                      <p:cBhvr>
                                        <p:cTn id="7" dur="1000">
                                          <p:stCondLst>
                                            <p:cond delay="0"/>
                                          </p:stCondLst>
                                        </p:cTn>
                                        <p:tgtEl>
                                          <p:spTgt spid="66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66627">
                                            <p:txEl>
                                              <p:pRg st="0" end="0"/>
                                            </p:txEl>
                                          </p:spTgt>
                                        </p:tgtEl>
                                        <p:attrNameLst>
                                          <p:attrName>style.visibility</p:attrName>
                                        </p:attrNameLst>
                                      </p:cBhvr>
                                      <p:to>
                                        <p:strVal val="visible"/>
                                      </p:to>
                                    </p:set>
                                    <p:animEffect transition="in" filter="fade">
                                      <p:cBhvr>
                                        <p:cTn id="12" dur="500">
                                          <p:stCondLst>
                                            <p:cond delay="0"/>
                                          </p:stCondLst>
                                        </p:cTn>
                                        <p:tgtEl>
                                          <p:spTgt spid="6666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66627">
                                            <p:txEl>
                                              <p:pRg st="2" end="2"/>
                                            </p:txEl>
                                          </p:spTgt>
                                        </p:tgtEl>
                                        <p:attrNameLst>
                                          <p:attrName>style.visibility</p:attrName>
                                        </p:attrNameLst>
                                      </p:cBhvr>
                                      <p:to>
                                        <p:strVal val="visible"/>
                                      </p:to>
                                    </p:set>
                                    <p:animEffect transition="in" filter="fade">
                                      <p:cBhvr>
                                        <p:cTn id="17" dur="500">
                                          <p:stCondLst>
                                            <p:cond delay="0"/>
                                          </p:stCondLst>
                                        </p:cTn>
                                        <p:tgtEl>
                                          <p:spTgt spid="66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666627">
                                            <p:txEl>
                                              <p:pRg st="4" end="4"/>
                                            </p:txEl>
                                          </p:spTgt>
                                        </p:tgtEl>
                                        <p:attrNameLst>
                                          <p:attrName>style.visibility</p:attrName>
                                        </p:attrNameLst>
                                      </p:cBhvr>
                                      <p:to>
                                        <p:strVal val="visible"/>
                                      </p:to>
                                    </p:set>
                                    <p:animEffect transition="in" filter="fade">
                                      <p:cBhvr>
                                        <p:cTn id="22" dur="500">
                                          <p:stCondLst>
                                            <p:cond delay="0"/>
                                          </p:stCondLst>
                                        </p:cTn>
                                        <p:tgtEl>
                                          <p:spTgt spid="66662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666627">
                                            <p:txEl>
                                              <p:pRg st="6" end="6"/>
                                            </p:txEl>
                                          </p:spTgt>
                                        </p:tgtEl>
                                        <p:attrNameLst>
                                          <p:attrName>style.visibility</p:attrName>
                                        </p:attrNameLst>
                                      </p:cBhvr>
                                      <p:to>
                                        <p:strVal val="visible"/>
                                      </p:to>
                                    </p:set>
                                    <p:animEffect transition="in" filter="fade">
                                      <p:cBhvr>
                                        <p:cTn id="27" dur="500">
                                          <p:stCondLst>
                                            <p:cond delay="0"/>
                                          </p:stCondLst>
                                        </p:cTn>
                                        <p:tgtEl>
                                          <p:spTgt spid="66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6" grpId="0"/>
      <p:bldP spid="66662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1523521" y="227545"/>
            <a:ext cx="9144960" cy="643748"/>
          </a:xfrm>
          <a:prstGeom prst="rect">
            <a:avLst/>
          </a:prstGeom>
        </p:spPr>
        <p:txBody>
          <a:bodyPr>
            <a:normAutofit fontScale="90000"/>
          </a:bodyPr>
          <a:lstStyle/>
          <a:p>
            <a:pPr eaLnBrk="1" hangingPunct="1">
              <a:buFont typeface="Times New Roman" pitchFamily="16" charset="0"/>
              <a:buNone/>
              <a:defRPr/>
            </a:pPr>
            <a:r>
              <a:rPr lang="de-DE" b="1" dirty="0" smtClean="0">
                <a:solidFill>
                  <a:schemeClr val="tx1"/>
                </a:solidFill>
                <a:ea typeface="Calibri" pitchFamily="34" charset="0"/>
              </a:rPr>
              <a:t>Welche </a:t>
            </a:r>
            <a:r>
              <a:rPr lang="de-DE" b="1" dirty="0">
                <a:solidFill>
                  <a:schemeClr val="tx1"/>
                </a:solidFill>
                <a:ea typeface="Calibri" pitchFamily="34" charset="0"/>
              </a:rPr>
              <a:t>Rolle spielt bei Marx die Spekulation </a:t>
            </a:r>
            <a:r>
              <a:rPr lang="de-DE" b="1" dirty="0" smtClean="0">
                <a:solidFill>
                  <a:schemeClr val="tx1"/>
                </a:solidFill>
                <a:ea typeface="Calibri" pitchFamily="34" charset="0"/>
              </a:rPr>
              <a:t>?</a:t>
            </a:r>
            <a:endParaRPr lang="de-DE" dirty="0">
              <a:solidFill>
                <a:schemeClr val="tx1"/>
              </a:solidFill>
            </a:endParaRPr>
          </a:p>
        </p:txBody>
      </p:sp>
      <p:sp>
        <p:nvSpPr>
          <p:cNvPr id="4" name="Inhaltsplatzhalter 3"/>
          <p:cNvSpPr>
            <a:spLocks noGrp="1"/>
          </p:cNvSpPr>
          <p:nvPr>
            <p:ph idx="4294967295"/>
          </p:nvPr>
        </p:nvSpPr>
        <p:spPr>
          <a:xfrm>
            <a:off x="2438017" y="1731062"/>
            <a:ext cx="9002385" cy="5596428"/>
          </a:xfrm>
          <a:prstGeom prst="rect">
            <a:avLst/>
          </a:prstGeom>
        </p:spPr>
        <p:txBody>
          <a:bodyPr/>
          <a:lstStyle/>
          <a:p>
            <a:pPr eaLnBrk="1">
              <a:buClr>
                <a:srgbClr val="FFC000"/>
              </a:buClr>
              <a:buFont typeface="Arial" pitchFamily="34" charset="0"/>
              <a:buChar char="•"/>
              <a:defRPr/>
            </a:pPr>
            <a:r>
              <a:rPr lang="de-DE" sz="1814" dirty="0">
                <a:latin typeface="Caecilia-Roman"/>
                <a:cs typeface="Calibri" pitchFamily="34" charset="0"/>
              </a:rPr>
              <a:t>Es ist nach Marx das „Gesetz der Spekulation“, das  </a:t>
            </a:r>
            <a:br>
              <a:rPr lang="de-DE" sz="1814" dirty="0">
                <a:latin typeface="Caecilia-Roman"/>
                <a:cs typeface="Calibri" pitchFamily="34" charset="0"/>
              </a:rPr>
            </a:br>
            <a:r>
              <a:rPr lang="de-DE" sz="1814" dirty="0">
                <a:latin typeface="Caecilia-Roman"/>
                <a:cs typeface="Calibri" pitchFamily="34" charset="0"/>
              </a:rPr>
              <a:t>   	Wertrevolutionen Spekulationen auslösen (MEW 23/224).</a:t>
            </a:r>
          </a:p>
          <a:p>
            <a:pPr eaLnBrk="1">
              <a:buClr>
                <a:srgbClr val="FFC000"/>
              </a:buClr>
              <a:buFont typeface="Arial" pitchFamily="34" charset="0"/>
              <a:buChar char="•"/>
              <a:defRPr/>
            </a:pPr>
            <a:r>
              <a:rPr lang="de-DE" sz="1814" dirty="0">
                <a:latin typeface="Caecilia-Roman"/>
              </a:rPr>
              <a:t>Spekulationen dienen dem Ziel, erwartete Preis-, Kurs-, </a:t>
            </a:r>
            <a:br>
              <a:rPr lang="de-DE" sz="1814" dirty="0">
                <a:latin typeface="Caecilia-Roman"/>
              </a:rPr>
            </a:br>
            <a:r>
              <a:rPr lang="de-DE" sz="1814" dirty="0">
                <a:latin typeface="Caecilia-Roman"/>
              </a:rPr>
              <a:t>  	Renditeschwankungen gewinnorientiert zu nutzen (</a:t>
            </a:r>
            <a:r>
              <a:rPr lang="de-DE" sz="1814" dirty="0" err="1">
                <a:latin typeface="Caecilia-Roman"/>
              </a:rPr>
              <a:t>vgl.MEW</a:t>
            </a:r>
            <a:r>
              <a:rPr lang="de-DE" sz="1814" dirty="0">
                <a:latin typeface="Caecilia-Roman"/>
              </a:rPr>
              <a:t> </a:t>
            </a:r>
            <a:br>
              <a:rPr lang="de-DE" sz="1814" dirty="0">
                <a:latin typeface="Caecilia-Roman"/>
              </a:rPr>
            </a:br>
            <a:r>
              <a:rPr lang="de-DE" sz="1814" dirty="0">
                <a:latin typeface="Caecilia-Roman"/>
              </a:rPr>
              <a:t>  	25,S.319,MEW 25, S.421).</a:t>
            </a:r>
          </a:p>
          <a:p>
            <a:pPr eaLnBrk="1">
              <a:buClr>
                <a:srgbClr val="FFC000"/>
              </a:buClr>
              <a:buFont typeface="Arial" pitchFamily="34" charset="0"/>
              <a:buChar char="•"/>
              <a:defRPr/>
            </a:pPr>
            <a:r>
              <a:rPr lang="de-DE" sz="1814" dirty="0">
                <a:latin typeface="Caecilia-Roman"/>
                <a:cs typeface="Arial" pitchFamily="34" charset="0"/>
              </a:rPr>
              <a:t>Jede Spekulationsblase endet mit einem Unwetter (</a:t>
            </a:r>
            <a:r>
              <a:rPr lang="de-DE" sz="1814" dirty="0" err="1">
                <a:latin typeface="Caecilia-Roman"/>
              </a:rPr>
              <a:t>vgl.</a:t>
            </a:r>
            <a:r>
              <a:rPr lang="de-DE" sz="1814" dirty="0" err="1">
                <a:latin typeface="Caecilia-Roman"/>
                <a:cs typeface="Arial" pitchFamily="34" charset="0"/>
              </a:rPr>
              <a:t>MEW</a:t>
            </a:r>
            <a:r>
              <a:rPr lang="de-DE" sz="1814" dirty="0">
                <a:latin typeface="Caecilia-Roman"/>
                <a:cs typeface="Arial" pitchFamily="34" charset="0"/>
              </a:rPr>
              <a:t> </a:t>
            </a:r>
            <a:br>
              <a:rPr lang="de-DE" sz="1814" dirty="0">
                <a:latin typeface="Caecilia-Roman"/>
                <a:cs typeface="Arial" pitchFamily="34" charset="0"/>
              </a:rPr>
            </a:br>
            <a:r>
              <a:rPr lang="de-DE" sz="1814" dirty="0">
                <a:latin typeface="Caecilia-Roman"/>
                <a:cs typeface="Arial" pitchFamily="34" charset="0"/>
              </a:rPr>
              <a:t>   	23,S.285).</a:t>
            </a:r>
            <a:endParaRPr lang="de-DE" sz="1814" dirty="0">
              <a:cs typeface="Arial" pitchFamily="34" charset="0"/>
            </a:endParaRPr>
          </a:p>
          <a:p>
            <a:pPr eaLnBrk="1">
              <a:buClr>
                <a:srgbClr val="FFC000"/>
              </a:buClr>
              <a:buFont typeface="Arial" pitchFamily="34" charset="0"/>
              <a:buChar char="•"/>
              <a:defRPr/>
            </a:pPr>
            <a:r>
              <a:rPr lang="de-DE" sz="1814" dirty="0">
                <a:latin typeface="Caecilia-Roman"/>
              </a:rPr>
              <a:t>Der Fortschritt der kapitalistischen Produktion beschleunigt die  </a:t>
            </a:r>
            <a:br>
              <a:rPr lang="de-DE" sz="1814" dirty="0">
                <a:latin typeface="Caecilia-Roman"/>
              </a:rPr>
            </a:br>
            <a:r>
              <a:rPr lang="de-DE" sz="1814" dirty="0">
                <a:latin typeface="Caecilia-Roman"/>
              </a:rPr>
              <a:t>  	Spekulation (vgl. MEW 23,S.620, MEW 25,S.452).</a:t>
            </a:r>
          </a:p>
          <a:p>
            <a:pPr eaLnBrk="1">
              <a:buClr>
                <a:srgbClr val="FFC000"/>
              </a:buClr>
              <a:buFont typeface="Arial" pitchFamily="34" charset="0"/>
              <a:buChar char="•"/>
              <a:defRPr/>
            </a:pPr>
            <a:r>
              <a:rPr lang="de-DE" sz="1814" dirty="0">
                <a:latin typeface="Caecilia-Roman"/>
              </a:rPr>
              <a:t>Faktoren sind die Ausdehnung des Kredit-, des Börsenwesens, </a:t>
            </a:r>
            <a:br>
              <a:rPr lang="de-DE" sz="1814" dirty="0">
                <a:latin typeface="Caecilia-Roman"/>
              </a:rPr>
            </a:br>
            <a:r>
              <a:rPr lang="de-DE" sz="1814" dirty="0">
                <a:latin typeface="Caecilia-Roman"/>
              </a:rPr>
              <a:t>  	der Staatschuld, die Entwicklung neuer Finanzinnovationen</a:t>
            </a:r>
            <a:br>
              <a:rPr lang="de-DE" sz="1814" dirty="0">
                <a:latin typeface="Caecilia-Roman"/>
              </a:rPr>
            </a:br>
            <a:endParaRPr lang="de-DE" sz="1814" dirty="0">
              <a:latin typeface="Caecilia-Roman"/>
            </a:endParaRPr>
          </a:p>
          <a:p>
            <a:pPr eaLnBrk="1">
              <a:buClr>
                <a:srgbClr val="FFC000"/>
              </a:buClr>
              <a:buFont typeface="Arial" pitchFamily="34" charset="0"/>
              <a:buChar char="•"/>
              <a:defRPr/>
            </a:pPr>
            <a:r>
              <a:rPr lang="de-DE" sz="1814" dirty="0">
                <a:latin typeface="Caecilia-Roman"/>
              </a:rPr>
              <a:t>Zusammenfassend ist bei Marx die Spekulation kein Auslöser, </a:t>
            </a:r>
            <a:br>
              <a:rPr lang="de-DE" sz="1814" dirty="0">
                <a:latin typeface="Caecilia-Roman"/>
              </a:rPr>
            </a:br>
            <a:r>
              <a:rPr lang="de-DE" sz="1814" dirty="0">
                <a:latin typeface="Caecilia-Roman"/>
              </a:rPr>
              <a:t>  	sondern ein Verstärker von Finanzkrisen.</a:t>
            </a:r>
          </a:p>
          <a:p>
            <a:pPr marL="0" indent="0">
              <a:buFontTx/>
              <a:buChar char="•"/>
              <a:defRPr/>
            </a:pPr>
            <a:endParaRPr lang="de-DE" sz="1814" dirty="0"/>
          </a:p>
        </p:txBody>
      </p:sp>
      <p:sp>
        <p:nvSpPr>
          <p:cNvPr id="83972"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3AF89F26-1583-48FD-9947-FB45D8FF6D2E}"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43</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3102035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258" name="Rectangle 2"/>
          <p:cNvSpPr>
            <a:spLocks noGrp="1" noChangeArrowheads="1"/>
          </p:cNvSpPr>
          <p:nvPr>
            <p:ph type="title" idx="4294967295"/>
          </p:nvPr>
        </p:nvSpPr>
        <p:spPr bwMode="auto">
          <a:xfrm>
            <a:off x="1784188" y="273629"/>
            <a:ext cx="8422004" cy="1142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3629" b="1"/>
              <a:t>Woher kommt die Spekulationsgier ?</a:t>
            </a:r>
          </a:p>
        </p:txBody>
      </p:sp>
      <p:sp>
        <p:nvSpPr>
          <p:cNvPr id="736259" name="Rectangle 3"/>
          <p:cNvSpPr>
            <a:spLocks noGrp="1" noChangeArrowheads="1"/>
          </p:cNvSpPr>
          <p:nvPr>
            <p:ph idx="4294967295"/>
          </p:nvPr>
        </p:nvSpPr>
        <p:spPr>
          <a:xfrm>
            <a:off x="1980049" y="1604329"/>
            <a:ext cx="8226144" cy="4523515"/>
          </a:xfrm>
          <a:prstGeom prst="rect">
            <a:avLst/>
          </a:prstGeom>
        </p:spPr>
        <p:txBody>
          <a:bodyPr/>
          <a:lstStyle/>
          <a:p>
            <a:pPr eaLnBrk="1" hangingPunct="1">
              <a:buClr>
                <a:srgbClr val="FFC000"/>
              </a:buClr>
              <a:buFont typeface="Arial" pitchFamily="34" charset="0"/>
              <a:buChar char="•"/>
              <a:defRPr/>
            </a:pPr>
            <a:r>
              <a:rPr lang="de-DE" sz="1814" dirty="0"/>
              <a:t>Der Konkurrenzdruck zwingt die Finanzunternehmen bei Strafe des Untergangs zur Finanzspekulation.</a:t>
            </a:r>
          </a:p>
          <a:p>
            <a:pPr marL="0" indent="0">
              <a:buClr>
                <a:srgbClr val="FFC000"/>
              </a:buClr>
              <a:buNone/>
              <a:defRPr/>
            </a:pPr>
            <a:endParaRPr lang="de-DE" sz="1814" dirty="0"/>
          </a:p>
          <a:p>
            <a:pPr eaLnBrk="1" hangingPunct="1">
              <a:buClr>
                <a:srgbClr val="FFC000"/>
              </a:buClr>
              <a:buFont typeface="Arial" pitchFamily="34" charset="0"/>
              <a:buChar char="•"/>
              <a:defRPr/>
            </a:pPr>
            <a:r>
              <a:rPr lang="de-DE" sz="1814" dirty="0"/>
              <a:t>Sobald aufgrund von Preisschwankungen die Gewinnaussichten im Finanz- höher als im Produktionsbereich sind, legen sie ihr Geld in Finanzpapiere an.</a:t>
            </a:r>
          </a:p>
          <a:p>
            <a:pPr marL="0" indent="0">
              <a:buClr>
                <a:srgbClr val="FFC000"/>
              </a:buClr>
              <a:buNone/>
              <a:defRPr/>
            </a:pPr>
            <a:r>
              <a:rPr lang="de-DE" sz="1814" dirty="0"/>
              <a:t> </a:t>
            </a:r>
          </a:p>
          <a:p>
            <a:pPr eaLnBrk="1" hangingPunct="1">
              <a:buClr>
                <a:srgbClr val="FFC000"/>
              </a:buClr>
              <a:buFont typeface="Arial" pitchFamily="34" charset="0"/>
              <a:buChar char="•"/>
              <a:defRPr/>
            </a:pPr>
            <a:r>
              <a:rPr lang="de-DE" sz="1814" dirty="0"/>
              <a:t>Die gesamte Geschäftswelt wird dann nach Marx vom Schwindel ergriffen </a:t>
            </a:r>
            <a:br>
              <a:rPr lang="de-DE" sz="1814" dirty="0"/>
            </a:br>
            <a:r>
              <a:rPr lang="de-DE" sz="1814" dirty="0"/>
              <a:t>( vgl. MEW 23,S.421).</a:t>
            </a:r>
          </a:p>
        </p:txBody>
      </p:sp>
      <p:sp>
        <p:nvSpPr>
          <p:cNvPr id="84996"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15925824-E99E-454E-A916-BB2F1F01F9C6}"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44</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138457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6258"/>
                                        </p:tgtEl>
                                        <p:attrNameLst>
                                          <p:attrName>style.visibility</p:attrName>
                                        </p:attrNameLst>
                                      </p:cBhvr>
                                      <p:to>
                                        <p:strVal val="visible"/>
                                      </p:to>
                                    </p:set>
                                    <p:animEffect transition="in" filter="fade">
                                      <p:cBhvr>
                                        <p:cTn id="7" dur="2000"/>
                                        <p:tgtEl>
                                          <p:spTgt spid="736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6259">
                                            <p:txEl>
                                              <p:pRg st="0" end="0"/>
                                            </p:txEl>
                                          </p:spTgt>
                                        </p:tgtEl>
                                        <p:attrNameLst>
                                          <p:attrName>style.visibility</p:attrName>
                                        </p:attrNameLst>
                                      </p:cBhvr>
                                      <p:to>
                                        <p:strVal val="visible"/>
                                      </p:to>
                                    </p:set>
                                    <p:animEffect transition="in" filter="fade">
                                      <p:cBhvr>
                                        <p:cTn id="12" dur="2000"/>
                                        <p:tgtEl>
                                          <p:spTgt spid="7362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36259">
                                            <p:txEl>
                                              <p:pRg st="2" end="2"/>
                                            </p:txEl>
                                          </p:spTgt>
                                        </p:tgtEl>
                                        <p:attrNameLst>
                                          <p:attrName>style.visibility</p:attrName>
                                        </p:attrNameLst>
                                      </p:cBhvr>
                                      <p:to>
                                        <p:strVal val="visible"/>
                                      </p:to>
                                    </p:set>
                                    <p:animEffect transition="in" filter="fade">
                                      <p:cBhvr>
                                        <p:cTn id="17" dur="2000"/>
                                        <p:tgtEl>
                                          <p:spTgt spid="7362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36259">
                                            <p:txEl>
                                              <p:pRg st="3" end="3"/>
                                            </p:txEl>
                                          </p:spTgt>
                                        </p:tgtEl>
                                        <p:attrNameLst>
                                          <p:attrName>style.visibility</p:attrName>
                                        </p:attrNameLst>
                                      </p:cBhvr>
                                      <p:to>
                                        <p:strVal val="visible"/>
                                      </p:to>
                                    </p:set>
                                    <p:animEffect transition="in" filter="fade">
                                      <p:cBhvr>
                                        <p:cTn id="22" dur="2000"/>
                                        <p:tgtEl>
                                          <p:spTgt spid="7362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36259">
                                            <p:txEl>
                                              <p:pRg st="4" end="4"/>
                                            </p:txEl>
                                          </p:spTgt>
                                        </p:tgtEl>
                                        <p:attrNameLst>
                                          <p:attrName>style.visibility</p:attrName>
                                        </p:attrNameLst>
                                      </p:cBhvr>
                                      <p:to>
                                        <p:strVal val="visible"/>
                                      </p:to>
                                    </p:set>
                                    <p:animEffect transition="in" filter="fade">
                                      <p:cBhvr>
                                        <p:cTn id="27" dur="2000"/>
                                        <p:tgtEl>
                                          <p:spTgt spid="736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258" grpId="0"/>
      <p:bldP spid="73625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bwMode="auto">
          <a:xfrm>
            <a:off x="1666096" y="214584"/>
            <a:ext cx="8230464" cy="6423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3629" b="1"/>
              <a:t>Daraus folgt:</a:t>
            </a:r>
            <a:endParaRPr lang="de-DE" altLang="de-DE" sz="4899"/>
          </a:p>
        </p:txBody>
      </p:sp>
      <p:sp>
        <p:nvSpPr>
          <p:cNvPr id="4" name="Inhaltsplatzhalter 3"/>
          <p:cNvSpPr>
            <a:spLocks noGrp="1"/>
          </p:cNvSpPr>
          <p:nvPr>
            <p:ph idx="4294967295"/>
          </p:nvPr>
        </p:nvSpPr>
        <p:spPr bwMode="auto">
          <a:xfrm>
            <a:off x="1666096" y="856891"/>
            <a:ext cx="9002385" cy="60011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r>
              <a:rPr lang="de-DE" altLang="de-DE" sz="1814"/>
              <a:t>Nicht die Profitgier der Spekulanten, das </a:t>
            </a:r>
            <a:br>
              <a:rPr lang="de-DE" altLang="de-DE" sz="1814"/>
            </a:br>
            <a:r>
              <a:rPr lang="de-DE" altLang="de-DE" sz="1814"/>
              <a:t>Marktversagen, das Fehlverhalten des Staates (wie niedrige Zinssätze, mangelnde Bankenaufsicht, Deregulierung) oder die Instabilität der Portfolios </a:t>
            </a:r>
            <a:br>
              <a:rPr lang="de-DE" altLang="de-DE" sz="1814"/>
            </a:br>
            <a:r>
              <a:rPr lang="de-DE" altLang="de-DE" sz="1814"/>
              <a:t>lösen nach Marx die  Finanzkrisen aus, sondern: </a:t>
            </a:r>
          </a:p>
          <a:p>
            <a:pPr marL="777697" lvl="1" indent="-414772"/>
            <a:r>
              <a:rPr lang="de-DE" altLang="de-DE" sz="1814"/>
              <a:t>die Systemeigenschaften der kapitalistischen  </a:t>
            </a:r>
            <a:br>
              <a:rPr lang="de-DE" altLang="de-DE" sz="1814"/>
            </a:br>
            <a:r>
              <a:rPr lang="de-DE" altLang="de-DE" sz="1814"/>
              <a:t>Markwirtschaft :</a:t>
            </a:r>
          </a:p>
          <a:p>
            <a:pPr marL="777697" lvl="1" indent="-414772"/>
            <a:r>
              <a:rPr lang="de-DE" altLang="de-DE" sz="1814"/>
              <a:t>die Volatilitäten der Gewinne und Märkte,</a:t>
            </a:r>
          </a:p>
          <a:p>
            <a:pPr marL="777697" lvl="1" indent="-414772"/>
            <a:r>
              <a:rPr lang="de-DE" altLang="de-DE" sz="1814"/>
              <a:t>die Konkurrenz,</a:t>
            </a:r>
          </a:p>
          <a:p>
            <a:pPr marL="777697" lvl="1" indent="-414772"/>
            <a:r>
              <a:rPr lang="de-DE" altLang="de-DE" sz="1814">
                <a:cs typeface="Arial" panose="020B0604020202020204" pitchFamily="34" charset="0"/>
              </a:rPr>
              <a:t>der Verwertungszwang und</a:t>
            </a:r>
          </a:p>
          <a:p>
            <a:pPr marL="777697" lvl="1" indent="-414772"/>
            <a:r>
              <a:rPr lang="de-DE" altLang="de-DE" sz="1814"/>
              <a:t>privat einsetzbares Finanzvermögen.</a:t>
            </a:r>
          </a:p>
          <a:p>
            <a:pPr marL="0" indent="0">
              <a:buFontTx/>
              <a:buChar char="•"/>
            </a:pPr>
            <a:endParaRPr lang="de-DE" altLang="de-DE" sz="2359">
              <a:latin typeface="Caecilia-Roman"/>
            </a:endParaRPr>
          </a:p>
          <a:p>
            <a:pPr marL="0" indent="0">
              <a:buFontTx/>
              <a:buChar char="•"/>
            </a:pPr>
            <a:endParaRPr lang="de-DE" altLang="de-DE" sz="2359"/>
          </a:p>
        </p:txBody>
      </p:sp>
      <p:sp>
        <p:nvSpPr>
          <p:cNvPr id="86020"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15C9134F-0C7A-4F1C-A6AF-2E2DCE0E0615}"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45</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250111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1666096" y="214584"/>
            <a:ext cx="8230464" cy="642307"/>
          </a:xfrm>
          <a:prstGeom prst="rect">
            <a:avLst/>
          </a:prstGeom>
        </p:spPr>
        <p:txBody>
          <a:bodyPr>
            <a:normAutofit fontScale="90000"/>
          </a:bodyPr>
          <a:lstStyle/>
          <a:p>
            <a:pPr eaLnBrk="1" hangingPunct="1">
              <a:buFont typeface="Times New Roman" pitchFamily="16" charset="0"/>
              <a:buNone/>
              <a:defRPr/>
            </a:pPr>
            <a:r>
              <a:rPr lang="de-DE" b="1" dirty="0" smtClean="0">
                <a:solidFill>
                  <a:schemeClr val="tx1"/>
                </a:solidFill>
                <a:ea typeface="Calibri" pitchFamily="34" charset="0"/>
              </a:rPr>
              <a:t>Daraus </a:t>
            </a:r>
            <a:r>
              <a:rPr lang="de-DE" b="1" dirty="0">
                <a:solidFill>
                  <a:schemeClr val="tx1"/>
                </a:solidFill>
                <a:ea typeface="Calibri" pitchFamily="34" charset="0"/>
              </a:rPr>
              <a:t>folgt nach Marx weiter </a:t>
            </a:r>
            <a:r>
              <a:rPr lang="de-DE" b="1" dirty="0">
                <a:solidFill>
                  <a:schemeClr val="tx1"/>
                </a:solidFill>
                <a:latin typeface="Caecilia-Roman" charset="0"/>
                <a:ea typeface="Calibri" pitchFamily="34" charset="0"/>
              </a:rPr>
              <a:t>:</a:t>
            </a:r>
            <a:r>
              <a:rPr lang="de-DE" dirty="0">
                <a:solidFill>
                  <a:schemeClr val="tx1"/>
                </a:solidFill>
                <a:cs typeface="Arial" pitchFamily="34" charset="0"/>
              </a:rPr>
              <a:t/>
            </a:r>
            <a:br>
              <a:rPr lang="de-DE" dirty="0">
                <a:solidFill>
                  <a:schemeClr val="tx1"/>
                </a:solidFill>
                <a:cs typeface="Arial" pitchFamily="34" charset="0"/>
              </a:rPr>
            </a:br>
            <a:endParaRPr lang="de-DE" dirty="0">
              <a:solidFill>
                <a:schemeClr val="tx1"/>
              </a:solidFill>
            </a:endParaRPr>
          </a:p>
        </p:txBody>
      </p:sp>
      <p:sp>
        <p:nvSpPr>
          <p:cNvPr id="4" name="Inhaltsplatzhalter 3"/>
          <p:cNvSpPr>
            <a:spLocks noGrp="1"/>
          </p:cNvSpPr>
          <p:nvPr>
            <p:ph idx="4294967295"/>
          </p:nvPr>
        </p:nvSpPr>
        <p:spPr>
          <a:xfrm>
            <a:off x="1666096" y="1208288"/>
            <a:ext cx="9002385" cy="6001110"/>
          </a:xfrm>
          <a:prstGeom prst="rect">
            <a:avLst/>
          </a:prstGeom>
        </p:spPr>
        <p:txBody>
          <a:bodyPr/>
          <a:lstStyle/>
          <a:p>
            <a:pPr eaLnBrk="1">
              <a:buFont typeface="Arial" pitchFamily="34" charset="0"/>
              <a:buChar char="•"/>
              <a:defRPr/>
            </a:pPr>
            <a:r>
              <a:rPr lang="de-DE" sz="1814" dirty="0">
                <a:cs typeface="Calibri" pitchFamily="34" charset="0"/>
              </a:rPr>
              <a:t>Diese Systemmerkmale werden, solange sie existieren, immer </a:t>
            </a:r>
            <a:br>
              <a:rPr lang="de-DE" sz="1814" dirty="0">
                <a:cs typeface="Calibri" pitchFamily="34" charset="0"/>
              </a:rPr>
            </a:br>
            <a:r>
              <a:rPr lang="de-DE" sz="1814" dirty="0">
                <a:cs typeface="Calibri" pitchFamily="34" charset="0"/>
              </a:rPr>
              <a:t>  wieder Finanzkrisen hervorbringen.  </a:t>
            </a:r>
          </a:p>
          <a:p>
            <a:pPr eaLnBrk="1">
              <a:buFont typeface="Arial" pitchFamily="34" charset="0"/>
              <a:buChar char="•"/>
              <a:defRPr/>
            </a:pPr>
            <a:r>
              <a:rPr lang="de-DE" sz="1814" dirty="0">
                <a:cs typeface="Calibri" pitchFamily="34" charset="0"/>
              </a:rPr>
              <a:t>Dagegen können Finanzkrisen vermieden werden:</a:t>
            </a:r>
          </a:p>
          <a:p>
            <a:pPr lvl="1" eaLnBrk="1">
              <a:buFont typeface="Arial" pitchFamily="34" charset="0"/>
              <a:buChar char="•"/>
              <a:defRPr/>
            </a:pPr>
            <a:r>
              <a:rPr lang="de-DE" sz="1814" dirty="0">
                <a:cs typeface="Calibri" pitchFamily="34" charset="0"/>
              </a:rPr>
              <a:t>durch konstante Preis-, Kurs-, Gewinnverläufe;</a:t>
            </a:r>
          </a:p>
          <a:p>
            <a:pPr lvl="1" eaLnBrk="1">
              <a:buFont typeface="Arial" pitchFamily="34" charset="0"/>
              <a:buChar char="•"/>
              <a:defRPr/>
            </a:pPr>
            <a:r>
              <a:rPr lang="de-DE" sz="1814" dirty="0"/>
              <a:t>durch fehlendes privat einsetzbares Finanzvermögen und</a:t>
            </a:r>
            <a:endParaRPr lang="de-DE" sz="1814" dirty="0">
              <a:cs typeface="Arial" pitchFamily="34" charset="0"/>
            </a:endParaRPr>
          </a:p>
          <a:p>
            <a:pPr lvl="1" eaLnBrk="1">
              <a:buFont typeface="Arial" pitchFamily="34" charset="0"/>
              <a:buChar char="•"/>
              <a:defRPr/>
            </a:pPr>
            <a:r>
              <a:rPr lang="de-DE" sz="1814" dirty="0"/>
              <a:t>durch einen fehlendem  Konkurrenzdruck und Verwertungszwang des Geldes.</a:t>
            </a:r>
            <a:br>
              <a:rPr lang="de-DE" sz="1814" dirty="0"/>
            </a:br>
            <a:endParaRPr lang="de-DE" sz="1814" dirty="0"/>
          </a:p>
          <a:p>
            <a:pPr eaLnBrk="1">
              <a:buFont typeface="Arial" pitchFamily="34" charset="0"/>
              <a:buChar char="•"/>
              <a:defRPr/>
            </a:pPr>
            <a:r>
              <a:rPr lang="de-DE" sz="1814" dirty="0"/>
              <a:t>Da der Staat die Volatilitäten der Gewinne und Marktpreise, die </a:t>
            </a:r>
            <a:br>
              <a:rPr lang="de-DE" sz="1814" dirty="0"/>
            </a:br>
            <a:r>
              <a:rPr lang="de-DE" sz="1814" dirty="0"/>
              <a:t>privaten Eigentumsverhältnisse, den Verwertungszwang und   </a:t>
            </a:r>
            <a:br>
              <a:rPr lang="de-DE" sz="1814" dirty="0"/>
            </a:br>
            <a:r>
              <a:rPr lang="de-DE" sz="1814" dirty="0"/>
              <a:t>die Macht der Finanzkonzerne nicht beheben kann, kann er </a:t>
            </a:r>
            <a:br>
              <a:rPr lang="de-DE" sz="1814" dirty="0"/>
            </a:br>
            <a:r>
              <a:rPr lang="de-DE" sz="1814" dirty="0"/>
              <a:t>auch nicht im Kapitalismus über die Finanzmarktregulierung die Finanzkrisen  beseitigen.</a:t>
            </a:r>
            <a:br>
              <a:rPr lang="de-DE" sz="1814" dirty="0"/>
            </a:br>
            <a:endParaRPr lang="de-DE" sz="1814" dirty="0"/>
          </a:p>
          <a:p>
            <a:pPr eaLnBrk="1">
              <a:buFont typeface="Arial" pitchFamily="34" charset="0"/>
              <a:buChar char="•"/>
              <a:defRPr/>
            </a:pPr>
            <a:r>
              <a:rPr lang="de-DE" sz="1814" dirty="0"/>
              <a:t>Dies heißt: Die nächste Finanzkrise kommt bestimmt.</a:t>
            </a:r>
          </a:p>
          <a:p>
            <a:pPr marL="0" indent="0">
              <a:buNone/>
              <a:defRPr/>
            </a:pPr>
            <a:endParaRPr lang="de-DE" sz="1814" dirty="0"/>
          </a:p>
        </p:txBody>
      </p:sp>
      <p:sp>
        <p:nvSpPr>
          <p:cNvPr id="87044"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66B43510-D947-491A-AE41-1FB93B0254F8}"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46</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57077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7"/>
          <p:cNvSpPr>
            <a:spLocks noGrp="1" noChangeArrowheads="1"/>
          </p:cNvSpPr>
          <p:nvPr>
            <p:ph type="title" idx="4294967295"/>
          </p:nvPr>
        </p:nvSpPr>
        <p:spPr bwMode="auto">
          <a:xfrm>
            <a:off x="1523521" y="227544"/>
            <a:ext cx="9144960" cy="67399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3629" b="1"/>
              <a:t>Marx Krisenerkenntnisse        </a:t>
            </a:r>
          </a:p>
        </p:txBody>
      </p:sp>
      <p:pic>
        <p:nvPicPr>
          <p:cNvPr id="50182" name="Picture 6" descr="Karl_Marx_Radierung_525222g"/>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1945485" y="1595688"/>
            <a:ext cx="4140434" cy="431613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68"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5211AD95-2293-4E8E-B2C8-0BE56F616651}"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47</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0181" name="Rectangle 9"/>
          <p:cNvSpPr>
            <a:spLocks noGrp="1" noChangeArrowheads="1"/>
          </p:cNvSpPr>
          <p:nvPr>
            <p:ph type="body" sz="half" idx="4294967295"/>
          </p:nvPr>
        </p:nvSpPr>
        <p:spPr bwMode="auto">
          <a:xfrm>
            <a:off x="6628857" y="1600009"/>
            <a:ext cx="4039624" cy="49238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rgbClr val="FFC000"/>
              </a:buClr>
            </a:pPr>
            <a:r>
              <a:rPr lang="de-DE" altLang="de-DE" sz="1814"/>
              <a:t>Die kapitalistische Produktionsweise erzeugt  aus sich heraus Wirtschafts- und Finanzkrisen.</a:t>
            </a:r>
          </a:p>
          <a:p>
            <a:pPr marL="0" indent="0">
              <a:buClr>
                <a:srgbClr val="FFC000"/>
              </a:buClr>
            </a:pPr>
            <a:r>
              <a:rPr lang="de-DE" altLang="de-DE" sz="1814"/>
              <a:t>Weder die Marktkräfte noch die Staatseingriffe können diese beseitigen.</a:t>
            </a:r>
          </a:p>
          <a:p>
            <a:pPr marL="0" indent="0">
              <a:buClr>
                <a:srgbClr val="FFC000"/>
              </a:buClr>
            </a:pPr>
            <a:r>
              <a:rPr lang="de-DE" altLang="de-DE" sz="1814"/>
              <a:t>Die zyklischen Wirtschafts-Krisen und die Finanzkrisen folgen aus der endogenen</a:t>
            </a:r>
          </a:p>
          <a:p>
            <a:pPr marL="0" indent="0">
              <a:buClr>
                <a:srgbClr val="FFC000"/>
              </a:buClr>
            </a:pPr>
            <a:r>
              <a:rPr lang="de-DE" altLang="de-DE" sz="1814"/>
              <a:t>Dynamik der kapitalis-tischen Funktionsweise.</a:t>
            </a:r>
          </a:p>
        </p:txBody>
      </p:sp>
    </p:spTree>
    <p:extLst>
      <p:ext uri="{BB962C8B-B14F-4D97-AF65-F5344CB8AC3E}">
        <p14:creationId xmlns:p14="http://schemas.microsoft.com/office/powerpoint/2010/main" val="914114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blinds(horizontal)">
                                      <p:cBhvr>
                                        <p:cTn id="7" dur="500"/>
                                        <p:tgtEl>
                                          <p:spTgt spid="50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82"/>
                                        </p:tgtEl>
                                        <p:attrNameLst>
                                          <p:attrName>style.visibility</p:attrName>
                                        </p:attrNameLst>
                                      </p:cBhvr>
                                      <p:to>
                                        <p:strVal val="visible"/>
                                      </p:to>
                                    </p:set>
                                    <p:animEffect transition="in" filter="blinds(horizontal)">
                                      <p:cBhvr>
                                        <p:cTn id="12" dur="500"/>
                                        <p:tgtEl>
                                          <p:spTgt spid="501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0181">
                                            <p:txEl>
                                              <p:pRg st="0" end="0"/>
                                            </p:txEl>
                                          </p:spTgt>
                                        </p:tgtEl>
                                        <p:attrNameLst>
                                          <p:attrName>style.visibility</p:attrName>
                                        </p:attrNameLst>
                                      </p:cBhvr>
                                      <p:to>
                                        <p:strVal val="visible"/>
                                      </p:to>
                                    </p:set>
                                    <p:animEffect transition="in" filter="blinds(horizontal)">
                                      <p:cBhvr>
                                        <p:cTn id="17" dur="500"/>
                                        <p:tgtEl>
                                          <p:spTgt spid="5018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0181">
                                            <p:txEl>
                                              <p:pRg st="1" end="1"/>
                                            </p:txEl>
                                          </p:spTgt>
                                        </p:tgtEl>
                                        <p:attrNameLst>
                                          <p:attrName>style.visibility</p:attrName>
                                        </p:attrNameLst>
                                      </p:cBhvr>
                                      <p:to>
                                        <p:strVal val="visible"/>
                                      </p:to>
                                    </p:set>
                                    <p:animEffect transition="in" filter="blinds(horizontal)">
                                      <p:cBhvr>
                                        <p:cTn id="22" dur="500"/>
                                        <p:tgtEl>
                                          <p:spTgt spid="5018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0181">
                                            <p:txEl>
                                              <p:pRg st="2" end="2"/>
                                            </p:txEl>
                                          </p:spTgt>
                                        </p:tgtEl>
                                        <p:attrNameLst>
                                          <p:attrName>style.visibility</p:attrName>
                                        </p:attrNameLst>
                                      </p:cBhvr>
                                      <p:to>
                                        <p:strVal val="visible"/>
                                      </p:to>
                                    </p:set>
                                    <p:animEffect transition="in" filter="blinds(horizontal)">
                                      <p:cBhvr>
                                        <p:cTn id="27" dur="500"/>
                                        <p:tgtEl>
                                          <p:spTgt spid="50181">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0181">
                                            <p:txEl>
                                              <p:pRg st="3" end="3"/>
                                            </p:txEl>
                                          </p:spTgt>
                                        </p:tgtEl>
                                        <p:attrNameLst>
                                          <p:attrName>style.visibility</p:attrName>
                                        </p:attrNameLst>
                                      </p:cBhvr>
                                      <p:to>
                                        <p:strVal val="visible"/>
                                      </p:to>
                                    </p:set>
                                    <p:animEffect transition="in" filter="blinds(horizontal)">
                                      <p:cBhvr>
                                        <p:cTn id="32" dur="500"/>
                                        <p:tgtEl>
                                          <p:spTgt spid="501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el 1"/>
          <p:cNvSpPr>
            <a:spLocks noGrp="1"/>
          </p:cNvSpPr>
          <p:nvPr>
            <p:ph type="title" idx="4294967295"/>
          </p:nvPr>
        </p:nvSpPr>
        <p:spPr bwMode="auto">
          <a:xfrm>
            <a:off x="1517760" y="2841420"/>
            <a:ext cx="9144960" cy="11420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Was tun ?</a:t>
            </a:r>
          </a:p>
        </p:txBody>
      </p:sp>
      <p:sp>
        <p:nvSpPr>
          <p:cNvPr id="89091"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B814DADD-9F54-4BE2-95B7-1549166D45B2}"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48</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851185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idx="4294967295"/>
          </p:nvPr>
        </p:nvSpPr>
        <p:spPr bwMode="auto">
          <a:xfrm>
            <a:off x="2175910" y="685513"/>
            <a:ext cx="7773936" cy="6667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a:r>
              <a:rPr lang="de-CH" altLang="de-DE" sz="3629" b="1"/>
              <a:t>Karl Marx </a:t>
            </a:r>
            <a:br>
              <a:rPr lang="de-CH" altLang="de-DE" sz="3629" b="1"/>
            </a:br>
            <a:endParaRPr lang="de-CH" altLang="de-DE" sz="3629" b="1"/>
          </a:p>
        </p:txBody>
      </p:sp>
      <p:pic>
        <p:nvPicPr>
          <p:cNvPr id="314371" name="Picture 3"/>
          <p:cNvPicPr>
            <a:picLocks noGrp="1" noChangeAspect="1" noChangeArrowheads="1"/>
          </p:cNvPicPr>
          <p:nvPr>
            <p:ph type="dgm" idx="4294967295"/>
          </p:nvPr>
        </p:nvPicPr>
        <p:blipFill>
          <a:blip r:embed="rId3">
            <a:extLst>
              <a:ext uri="{28A0092B-C50C-407E-A947-70E740481C1C}">
                <a14:useLocalDpi xmlns:a14="http://schemas.microsoft.com/office/drawing/2010/main" val="0"/>
              </a:ext>
            </a:extLst>
          </a:blip>
          <a:srcRect/>
          <a:stretch>
            <a:fillRect/>
          </a:stretch>
        </p:blipFill>
        <p:spPr bwMode="auto">
          <a:xfrm>
            <a:off x="5315439" y="2783814"/>
            <a:ext cx="1866436" cy="23575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6" name="Foliennummernplatzhalter 1"/>
          <p:cNvSpPr>
            <a:spLocks noGrp="1"/>
          </p:cNvSpPr>
          <p:nvPr>
            <p:ph type="sldNum" sz="quarter" idx="4294967295"/>
          </p:nvPr>
        </p:nvSpPr>
        <p:spPr bwMode="auto">
          <a:xfrm>
            <a:off x="8077649" y="6248818"/>
            <a:ext cx="1905320" cy="4565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5B5AC0B0-61CA-4B4E-BF14-DC91570E2AFF}"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49</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14372" name="Comment 4"/>
          <p:cNvSpPr>
            <a:spLocks noChangeArrowheads="1"/>
          </p:cNvSpPr>
          <p:nvPr/>
        </p:nvSpPr>
        <p:spPr bwMode="auto">
          <a:xfrm>
            <a:off x="2175910" y="2570671"/>
            <a:ext cx="2547627" cy="2046584"/>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lIns="91438" tIns="45719" rIns="91438" bIns="45719">
            <a:spAutoFit/>
          </a:bodyPr>
          <a:lstStyle/>
          <a:p>
            <a:pPr>
              <a:spcBef>
                <a:spcPct val="50000"/>
              </a:spcBef>
              <a:defRPr/>
            </a:pPr>
            <a:r>
              <a:rPr lang="de-CH" sz="1814">
                <a:solidFill>
                  <a:srgbClr val="000000"/>
                </a:solidFill>
                <a:ea typeface="Arial Unicode MS" pitchFamily="34" charset="-128"/>
                <a:cs typeface="Arial Unicode MS" pitchFamily="34" charset="-128"/>
              </a:rPr>
              <a:t>Die  Wirtschafts- und Finanzkrisen lassen sich nur durch eine Überwindung der kapitalistischen Marktwirtschaft beseitigen.</a:t>
            </a:r>
          </a:p>
        </p:txBody>
      </p:sp>
    </p:spTree>
    <p:extLst>
      <p:ext uri="{BB962C8B-B14F-4D97-AF65-F5344CB8AC3E}">
        <p14:creationId xmlns:p14="http://schemas.microsoft.com/office/powerpoint/2010/main" val="8498424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4370"/>
                                        </p:tgtEl>
                                        <p:attrNameLst>
                                          <p:attrName>style.visibility</p:attrName>
                                        </p:attrNameLst>
                                      </p:cBhvr>
                                      <p:to>
                                        <p:strVal val="visible"/>
                                      </p:to>
                                    </p:set>
                                    <p:animEffect transition="in" filter="blinds(horizontal)">
                                      <p:cBhvr>
                                        <p:cTn id="7" dur="500"/>
                                        <p:tgtEl>
                                          <p:spTgt spid="314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314371"/>
                                        </p:tgtEl>
                                        <p:attrNameLst>
                                          <p:attrName>style.visibility</p:attrName>
                                        </p:attrNameLst>
                                      </p:cBhvr>
                                      <p:to>
                                        <p:strVal val="visible"/>
                                      </p:to>
                                    </p:set>
                                    <p:animEffect transition="in" filter="box(in)">
                                      <p:cBhvr>
                                        <p:cTn id="12" dur="2000"/>
                                        <p:tgtEl>
                                          <p:spTgt spid="314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4372"/>
                                        </p:tgtEl>
                                        <p:attrNameLst>
                                          <p:attrName>style.visibility</p:attrName>
                                        </p:attrNameLst>
                                      </p:cBhvr>
                                      <p:to>
                                        <p:strVal val="visible"/>
                                      </p:to>
                                    </p:set>
                                    <p:animEffect transition="in" filter="blinds(horizontal)">
                                      <p:cBhvr>
                                        <p:cTn id="17" dur="3000"/>
                                        <p:tgtEl>
                                          <p:spTgt spid="314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0" grpId="0"/>
      <p:bldP spid="314371" grpId="0"/>
      <p:bldP spid="31437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1980049" y="131055"/>
            <a:ext cx="6204171" cy="11420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Das Leben von Karl Marx </a:t>
            </a:r>
          </a:p>
        </p:txBody>
      </p:sp>
      <p:sp>
        <p:nvSpPr>
          <p:cNvPr id="5123" name="Rectangle 3" descr="Rectangle: Click to edit Master text styles&#10;Second level&#10;Third level&#10;Fourth level&#10;Fifth level"/>
          <p:cNvSpPr>
            <a:spLocks noGrp="1" noChangeArrowheads="1"/>
          </p:cNvSpPr>
          <p:nvPr>
            <p:ph idx="4294967295"/>
          </p:nvPr>
        </p:nvSpPr>
        <p:spPr bwMode="auto">
          <a:xfrm>
            <a:off x="1654574" y="1535202"/>
            <a:ext cx="8230464" cy="478130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lnSpc>
                <a:spcPct val="80000"/>
              </a:lnSpc>
              <a:buClr>
                <a:srgbClr val="FFC000"/>
              </a:buClr>
              <a:buFont typeface="Arial" panose="020B0604020202020204" pitchFamily="34" charset="0"/>
              <a:buChar char="•"/>
            </a:pPr>
            <a:r>
              <a:rPr lang="de-DE" altLang="de-DE" sz="1814"/>
              <a:t> Geboren am 5. Mai 1818 in Trier  und Gymnasialbesuch in Trier.</a:t>
            </a:r>
          </a:p>
          <a:p>
            <a:pPr eaLnBrk="1">
              <a:lnSpc>
                <a:spcPct val="80000"/>
              </a:lnSpc>
              <a:buClr>
                <a:srgbClr val="FFC000"/>
              </a:buClr>
              <a:buFont typeface="Arial" panose="020B0604020202020204" pitchFamily="34" charset="0"/>
              <a:buChar char="•"/>
            </a:pPr>
            <a:r>
              <a:rPr lang="de-DE" altLang="de-DE" sz="1814"/>
              <a:t> Studium: Philosophie, Jura, Geschichte  in Bonn und Berlin (1835 – 1841)</a:t>
            </a:r>
          </a:p>
          <a:p>
            <a:pPr eaLnBrk="1">
              <a:lnSpc>
                <a:spcPct val="80000"/>
              </a:lnSpc>
              <a:buClr>
                <a:srgbClr val="FFC000"/>
              </a:buClr>
              <a:buFont typeface="Arial" panose="020B0604020202020204" pitchFamily="34" charset="0"/>
              <a:buChar char="•"/>
            </a:pPr>
            <a:r>
              <a:rPr lang="de-DE" altLang="de-DE" sz="1814"/>
              <a:t> 1841: Promotion in Philosophie, Ablehnung als Professor aus politischen 			Gründen</a:t>
            </a:r>
          </a:p>
          <a:p>
            <a:pPr eaLnBrk="1">
              <a:lnSpc>
                <a:spcPct val="80000"/>
              </a:lnSpc>
              <a:buClr>
                <a:srgbClr val="FFC000"/>
              </a:buClr>
              <a:buFont typeface="Arial" panose="020B0604020202020204" pitchFamily="34" charset="0"/>
              <a:buChar char="•"/>
            </a:pPr>
            <a:r>
              <a:rPr lang="de-DE" altLang="de-DE" sz="1814"/>
              <a:t> 1841: Marx wird Journalist bei der Kölner Rheinischen Zeitung</a:t>
            </a:r>
          </a:p>
          <a:p>
            <a:pPr eaLnBrk="1">
              <a:lnSpc>
                <a:spcPct val="80000"/>
              </a:lnSpc>
              <a:buClr>
                <a:srgbClr val="FFC000"/>
              </a:buClr>
              <a:buFont typeface="Arial" panose="020B0604020202020204" pitchFamily="34" charset="0"/>
              <a:buChar char="•"/>
            </a:pPr>
            <a:r>
              <a:rPr lang="de-DE" altLang="de-DE" sz="1814"/>
              <a:t> 1842/43: Marx wird aus politischen Gründen entlassen</a:t>
            </a:r>
          </a:p>
          <a:p>
            <a:pPr eaLnBrk="1">
              <a:lnSpc>
                <a:spcPct val="80000"/>
              </a:lnSpc>
              <a:buClr>
                <a:srgbClr val="FFC000"/>
              </a:buClr>
              <a:buFont typeface="Arial" panose="020B0604020202020204" pitchFamily="34" charset="0"/>
              <a:buChar char="•"/>
            </a:pPr>
            <a:r>
              <a:rPr lang="de-DE" altLang="de-DE" sz="1814"/>
              <a:t> 1842: Beginn der engen Freundschaft und Zusammenarbeit mit Friedrich 			Engels </a:t>
            </a:r>
          </a:p>
          <a:p>
            <a:pPr eaLnBrk="1">
              <a:lnSpc>
                <a:spcPct val="80000"/>
              </a:lnSpc>
              <a:buClr>
                <a:srgbClr val="FFC000"/>
              </a:buClr>
              <a:buFont typeface="Arial" panose="020B0604020202020204" pitchFamily="34" charset="0"/>
              <a:buChar char="•"/>
            </a:pPr>
            <a:r>
              <a:rPr lang="de-DE" altLang="de-DE" sz="1814"/>
              <a:t> 1843: Marx heiratet Jenny von Westphalen und flieht nach Paris</a:t>
            </a:r>
          </a:p>
          <a:p>
            <a:pPr eaLnBrk="1">
              <a:lnSpc>
                <a:spcPct val="80000"/>
              </a:lnSpc>
              <a:buClr>
                <a:srgbClr val="FFC000"/>
              </a:buClr>
              <a:buFont typeface="Arial" panose="020B0604020202020204" pitchFamily="34" charset="0"/>
              <a:buChar char="•"/>
            </a:pPr>
            <a:r>
              <a:rPr lang="de-DE" altLang="de-DE" sz="1814"/>
              <a:t> 1845: Ausweisung aus Paris, Umsiedlung nach Brüssel</a:t>
            </a:r>
          </a:p>
          <a:p>
            <a:pPr eaLnBrk="1">
              <a:lnSpc>
                <a:spcPct val="80000"/>
              </a:lnSpc>
              <a:buClr>
                <a:srgbClr val="FFC000"/>
              </a:buClr>
              <a:buFont typeface="Arial" panose="020B0604020202020204" pitchFamily="34" charset="0"/>
              <a:buChar char="•"/>
            </a:pPr>
            <a:r>
              <a:rPr lang="de-DE" altLang="de-DE" sz="1814"/>
              <a:t> </a:t>
            </a:r>
            <a:r>
              <a:rPr lang="de-CH" altLang="de-DE" sz="1814"/>
              <a:t>1847: Mitglied des Bundes der Kommunisten.Er verfasst mit Engels das 			Manifest der kommunistischen Partei </a:t>
            </a:r>
          </a:p>
          <a:p>
            <a:pPr eaLnBrk="1">
              <a:lnSpc>
                <a:spcPct val="80000"/>
              </a:lnSpc>
            </a:pPr>
            <a:endParaRPr lang="de-DE" altLang="de-DE" sz="1814"/>
          </a:p>
          <a:p>
            <a:pPr eaLnBrk="1">
              <a:lnSpc>
                <a:spcPct val="80000"/>
              </a:lnSpc>
            </a:pPr>
            <a:endParaRPr lang="de-CH" altLang="de-DE" sz="1814"/>
          </a:p>
          <a:p>
            <a:pPr eaLnBrk="1">
              <a:lnSpc>
                <a:spcPct val="80000"/>
              </a:lnSpc>
            </a:pPr>
            <a:endParaRPr lang="de-CH" altLang="de-DE" sz="1814"/>
          </a:p>
          <a:p>
            <a:pPr eaLnBrk="1">
              <a:lnSpc>
                <a:spcPct val="80000"/>
              </a:lnSpc>
            </a:pPr>
            <a:endParaRPr lang="de-CH" altLang="de-DE" sz="1814"/>
          </a:p>
          <a:p>
            <a:pPr eaLnBrk="1">
              <a:lnSpc>
                <a:spcPct val="80000"/>
              </a:lnSpc>
            </a:pPr>
            <a:endParaRPr lang="de-CH" altLang="de-DE" sz="1814"/>
          </a:p>
          <a:p>
            <a:pPr eaLnBrk="1">
              <a:lnSpc>
                <a:spcPct val="80000"/>
              </a:lnSpc>
              <a:buFont typeface="Wingdings" panose="05000000000000000000" pitchFamily="2" charset="2"/>
              <a:buNone/>
            </a:pPr>
            <a:endParaRPr lang="de-CH" altLang="de-DE" sz="1814"/>
          </a:p>
          <a:p>
            <a:pPr eaLnBrk="1">
              <a:lnSpc>
                <a:spcPct val="80000"/>
              </a:lnSpc>
              <a:buFont typeface="Wingdings" panose="05000000000000000000" pitchFamily="2" charset="2"/>
              <a:buNone/>
            </a:pPr>
            <a:endParaRPr lang="de-DE" altLang="de-DE" sz="1633"/>
          </a:p>
        </p:txBody>
      </p:sp>
      <p:sp>
        <p:nvSpPr>
          <p:cNvPr id="46084"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83A8CBEC-B860-440D-9E5A-D4294D429D8C}"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5</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pic>
        <p:nvPicPr>
          <p:cNvPr id="5124" name="Picture 4" descr="mar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7706" y="188661"/>
            <a:ext cx="1490557" cy="18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6923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additive="base">
                                        <p:cTn id="13" dur="500" fill="hold"/>
                                        <p:tgtEl>
                                          <p:spTgt spid="5124"/>
                                        </p:tgtEl>
                                        <p:attrNameLst>
                                          <p:attrName>ppt_x</p:attrName>
                                        </p:attrNameLst>
                                      </p:cBhvr>
                                      <p:tavLst>
                                        <p:tav tm="0">
                                          <p:val>
                                            <p:strVal val="1+#ppt_w/2"/>
                                          </p:val>
                                        </p:tav>
                                        <p:tav tm="100000">
                                          <p:val>
                                            <p:strVal val="#ppt_x"/>
                                          </p:val>
                                        </p:tav>
                                      </p:tavLst>
                                    </p:anim>
                                    <p:anim calcmode="lin" valueType="num">
                                      <p:cBhvr additive="base">
                                        <p:cTn id="14"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0" end="0"/>
                                            </p:txEl>
                                          </p:spTgt>
                                        </p:tgtEl>
                                        <p:attrNameLst>
                                          <p:attrName>style.visibility</p:attrName>
                                        </p:attrNameLst>
                                      </p:cBhvr>
                                      <p:to>
                                        <p:strVal val="visible"/>
                                      </p:to>
                                    </p:set>
                                    <p:anim calcmode="lin" valueType="num">
                                      <p:cBhvr additive="base">
                                        <p:cTn id="19"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1" end="1"/>
                                            </p:txEl>
                                          </p:spTgt>
                                        </p:tgtEl>
                                        <p:attrNameLst>
                                          <p:attrName>style.visibility</p:attrName>
                                        </p:attrNameLst>
                                      </p:cBhvr>
                                      <p:to>
                                        <p:strVal val="visible"/>
                                      </p:to>
                                    </p:set>
                                    <p:anim calcmode="lin" valueType="num">
                                      <p:cBhvr additive="base">
                                        <p:cTn id="25"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2" end="2"/>
                                            </p:txEl>
                                          </p:spTgt>
                                        </p:tgtEl>
                                        <p:attrNameLst>
                                          <p:attrName>style.visibility</p:attrName>
                                        </p:attrNameLst>
                                      </p:cBhvr>
                                      <p:to>
                                        <p:strVal val="visible"/>
                                      </p:to>
                                    </p:set>
                                    <p:anim calcmode="lin" valueType="num">
                                      <p:cBhvr additive="base">
                                        <p:cTn id="31"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3">
                                            <p:txEl>
                                              <p:pRg st="3" end="3"/>
                                            </p:txEl>
                                          </p:spTgt>
                                        </p:tgtEl>
                                        <p:attrNameLst>
                                          <p:attrName>style.visibility</p:attrName>
                                        </p:attrNameLst>
                                      </p:cBhvr>
                                      <p:to>
                                        <p:strVal val="visible"/>
                                      </p:to>
                                    </p:set>
                                    <p:anim calcmode="lin" valueType="num">
                                      <p:cBhvr additive="base">
                                        <p:cTn id="37"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23">
                                            <p:txEl>
                                              <p:pRg st="4" end="4"/>
                                            </p:txEl>
                                          </p:spTgt>
                                        </p:tgtEl>
                                        <p:attrNameLst>
                                          <p:attrName>style.visibility</p:attrName>
                                        </p:attrNameLst>
                                      </p:cBhvr>
                                      <p:to>
                                        <p:strVal val="visible"/>
                                      </p:to>
                                    </p:set>
                                    <p:anim calcmode="lin" valueType="num">
                                      <p:cBhvr additive="base">
                                        <p:cTn id="43"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123">
                                            <p:txEl>
                                              <p:pRg st="5" end="5"/>
                                            </p:txEl>
                                          </p:spTgt>
                                        </p:tgtEl>
                                        <p:attrNameLst>
                                          <p:attrName>style.visibility</p:attrName>
                                        </p:attrNameLst>
                                      </p:cBhvr>
                                      <p:to>
                                        <p:strVal val="visible"/>
                                      </p:to>
                                    </p:set>
                                    <p:anim calcmode="lin" valueType="num">
                                      <p:cBhvr additive="base">
                                        <p:cTn id="49"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123">
                                            <p:txEl>
                                              <p:pRg st="6" end="6"/>
                                            </p:txEl>
                                          </p:spTgt>
                                        </p:tgtEl>
                                        <p:attrNameLst>
                                          <p:attrName>style.visibility</p:attrName>
                                        </p:attrNameLst>
                                      </p:cBhvr>
                                      <p:to>
                                        <p:strVal val="visible"/>
                                      </p:to>
                                    </p:set>
                                    <p:anim calcmode="lin" valueType="num">
                                      <p:cBhvr additive="base">
                                        <p:cTn id="55"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123">
                                            <p:txEl>
                                              <p:pRg st="7" end="7"/>
                                            </p:txEl>
                                          </p:spTgt>
                                        </p:tgtEl>
                                        <p:attrNameLst>
                                          <p:attrName>style.visibility</p:attrName>
                                        </p:attrNameLst>
                                      </p:cBhvr>
                                      <p:to>
                                        <p:strVal val="visible"/>
                                      </p:to>
                                    </p:set>
                                    <p:anim calcmode="lin" valueType="num">
                                      <p:cBhvr additive="base">
                                        <p:cTn id="61" dur="500" fill="hold"/>
                                        <p:tgtEl>
                                          <p:spTgt spid="5123">
                                            <p:txEl>
                                              <p:pRg st="7" end="7"/>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12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123">
                                            <p:txEl>
                                              <p:pRg st="8" end="8"/>
                                            </p:txEl>
                                          </p:spTgt>
                                        </p:tgtEl>
                                        <p:attrNameLst>
                                          <p:attrName>style.visibility</p:attrName>
                                        </p:attrNameLst>
                                      </p:cBhvr>
                                      <p:to>
                                        <p:strVal val="visible"/>
                                      </p:to>
                                    </p:set>
                                    <p:anim calcmode="lin" valueType="num">
                                      <p:cBhvr additive="base">
                                        <p:cTn id="67" dur="500" fill="hold"/>
                                        <p:tgtEl>
                                          <p:spTgt spid="5123">
                                            <p:txEl>
                                              <p:pRg st="8" end="8"/>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12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idx="4294967295"/>
          </p:nvPr>
        </p:nvSpPr>
        <p:spPr bwMode="auto">
          <a:xfrm>
            <a:off x="2175910" y="685513"/>
            <a:ext cx="7773936" cy="6667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a:r>
              <a:rPr lang="de-CH" altLang="de-DE" sz="3629" b="1"/>
              <a:t>Karl Marx </a:t>
            </a:r>
            <a:r>
              <a:rPr lang="de-CH" altLang="de-DE" sz="2359" b="1"/>
              <a:t/>
            </a:r>
            <a:br>
              <a:rPr lang="de-CH" altLang="de-DE" sz="2359" b="1"/>
            </a:br>
            <a:endParaRPr lang="de-CH" altLang="de-DE" sz="2359" b="1"/>
          </a:p>
        </p:txBody>
      </p:sp>
      <p:pic>
        <p:nvPicPr>
          <p:cNvPr id="314371" name="Picture 3"/>
          <p:cNvPicPr>
            <a:picLocks noGrp="1" noChangeAspect="1" noChangeArrowheads="1"/>
          </p:cNvPicPr>
          <p:nvPr>
            <p:ph type="dgm" idx="4294967295"/>
          </p:nvPr>
        </p:nvPicPr>
        <p:blipFill>
          <a:blip r:embed="rId3">
            <a:extLst>
              <a:ext uri="{28A0092B-C50C-407E-A947-70E740481C1C}">
                <a14:useLocalDpi xmlns:a14="http://schemas.microsoft.com/office/drawing/2010/main" val="0"/>
              </a:ext>
            </a:extLst>
          </a:blip>
          <a:srcRect/>
          <a:stretch>
            <a:fillRect/>
          </a:stretch>
        </p:blipFill>
        <p:spPr bwMode="auto">
          <a:xfrm>
            <a:off x="5315439" y="2783814"/>
            <a:ext cx="1866436" cy="23575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40" name="Foliennummernplatzhalter 1"/>
          <p:cNvSpPr>
            <a:spLocks noGrp="1"/>
          </p:cNvSpPr>
          <p:nvPr>
            <p:ph type="sldNum" sz="quarter" idx="4294967295"/>
          </p:nvPr>
        </p:nvSpPr>
        <p:spPr bwMode="auto">
          <a:xfrm>
            <a:off x="8077649" y="6248818"/>
            <a:ext cx="1905320" cy="4565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3D9CB61A-C8AD-4D19-90E5-2AB3F786BB27}"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50</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14372" name="Comment 4"/>
          <p:cNvSpPr>
            <a:spLocks noChangeArrowheads="1"/>
          </p:cNvSpPr>
          <p:nvPr/>
        </p:nvSpPr>
        <p:spPr bwMode="auto">
          <a:xfrm>
            <a:off x="2184551" y="2553389"/>
            <a:ext cx="2801094" cy="2702726"/>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lIns="91438" tIns="45719" rIns="91438" bIns="45719">
            <a:spAutoFit/>
          </a:bodyPr>
          <a:lstStyle/>
          <a:p>
            <a:pPr>
              <a:spcBef>
                <a:spcPct val="50000"/>
              </a:spcBef>
              <a:defRPr/>
            </a:pPr>
            <a:r>
              <a:rPr lang="de-CH" sz="1814">
                <a:solidFill>
                  <a:srgbClr val="000000"/>
                </a:solidFill>
                <a:ea typeface="Arial Unicode MS" pitchFamily="34" charset="-128"/>
                <a:cs typeface="Arial Unicode MS" pitchFamily="34" charset="-128"/>
              </a:rPr>
              <a:t>Der wichtigste Schritt   einer krisenfreien Wirtschaft ist  nicht wie bei Keynes die Staatsregulierung, sondern die umfassende Demokratisierung der Wirtschaft .</a:t>
            </a:r>
          </a:p>
          <a:p>
            <a:pPr>
              <a:spcBef>
                <a:spcPct val="50000"/>
              </a:spcBef>
              <a:defRPr/>
            </a:pPr>
            <a:endParaRPr lang="de-CH" sz="1633">
              <a:solidFill>
                <a:srgbClr val="000000"/>
              </a:solidFill>
              <a:ea typeface="Arial Unicode MS" pitchFamily="34" charset="-128"/>
              <a:cs typeface="Arial Unicode MS" pitchFamily="34" charset="-128"/>
            </a:endParaRPr>
          </a:p>
        </p:txBody>
      </p:sp>
    </p:spTree>
    <p:extLst>
      <p:ext uri="{BB962C8B-B14F-4D97-AF65-F5344CB8AC3E}">
        <p14:creationId xmlns:p14="http://schemas.microsoft.com/office/powerpoint/2010/main" val="1717863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4370"/>
                                        </p:tgtEl>
                                        <p:attrNameLst>
                                          <p:attrName>style.visibility</p:attrName>
                                        </p:attrNameLst>
                                      </p:cBhvr>
                                      <p:to>
                                        <p:strVal val="visible"/>
                                      </p:to>
                                    </p:set>
                                    <p:animEffect transition="in" filter="blinds(horizontal)">
                                      <p:cBhvr>
                                        <p:cTn id="7" dur="500"/>
                                        <p:tgtEl>
                                          <p:spTgt spid="314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314371"/>
                                        </p:tgtEl>
                                        <p:attrNameLst>
                                          <p:attrName>style.visibility</p:attrName>
                                        </p:attrNameLst>
                                      </p:cBhvr>
                                      <p:to>
                                        <p:strVal val="visible"/>
                                      </p:to>
                                    </p:set>
                                    <p:animEffect transition="in" filter="box(in)">
                                      <p:cBhvr>
                                        <p:cTn id="12" dur="2000"/>
                                        <p:tgtEl>
                                          <p:spTgt spid="314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4372"/>
                                        </p:tgtEl>
                                        <p:attrNameLst>
                                          <p:attrName>style.visibility</p:attrName>
                                        </p:attrNameLst>
                                      </p:cBhvr>
                                      <p:to>
                                        <p:strVal val="visible"/>
                                      </p:to>
                                    </p:set>
                                    <p:animEffect transition="in" filter="blinds(horizontal)">
                                      <p:cBhvr>
                                        <p:cTn id="17" dur="3000"/>
                                        <p:tgtEl>
                                          <p:spTgt spid="314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0" grpId="0"/>
      <p:bldP spid="314371" grpId="0"/>
      <p:bldP spid="31437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bwMode="auto">
          <a:xfrm>
            <a:off x="1548004" y="97931"/>
            <a:ext cx="9144960" cy="17555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a:r>
              <a:rPr lang="de-DE" altLang="de-DE" sz="3629" b="1"/>
              <a:t/>
            </a:r>
            <a:br>
              <a:rPr lang="de-DE" altLang="de-DE" sz="3629" b="1"/>
            </a:br>
            <a:r>
              <a:rPr lang="de-DE" altLang="de-DE" sz="3629" b="1"/>
              <a:t>Wie könnte nach Marx die Umgestaltung des Finanzbereichs aussehen ?</a:t>
            </a:r>
            <a:br>
              <a:rPr lang="de-DE" altLang="de-DE" sz="3629" b="1"/>
            </a:br>
            <a:endParaRPr lang="de-DE" altLang="de-DE" sz="3629" b="1"/>
          </a:p>
        </p:txBody>
      </p:sp>
      <p:sp>
        <p:nvSpPr>
          <p:cNvPr id="92163" name="Foliennummernplatzhalter 2"/>
          <p:cNvSpPr>
            <a:spLocks noGrp="1"/>
          </p:cNvSpPr>
          <p:nvPr>
            <p:ph type="sldNum" sz="quarter" idx="4294967295"/>
          </p:nvPr>
        </p:nvSpPr>
        <p:spPr bwMode="auto">
          <a:xfrm>
            <a:off x="8077649" y="6248818"/>
            <a:ext cx="1905320" cy="4565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6F61ECFE-B601-4F61-81AB-D5F82A6B0590}"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51</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 name="Textfeld 5"/>
          <p:cNvSpPr txBox="1">
            <a:spLocks noChangeArrowheads="1"/>
          </p:cNvSpPr>
          <p:nvPr/>
        </p:nvSpPr>
        <p:spPr bwMode="auto">
          <a:xfrm>
            <a:off x="2423616" y="2492903"/>
            <a:ext cx="7346211" cy="369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marL="342900" indent="-342900" eaLnBrk="0">
              <a:defRPr>
                <a:solidFill>
                  <a:schemeClr val="bg1"/>
                </a:solidFill>
                <a:latin typeface="Arial" panose="020B0604020202020204" pitchFamily="34" charset="0"/>
                <a:ea typeface="SimSun" panose="02010600030101010101" pitchFamily="2" charset="-122"/>
              </a:defRPr>
            </a:lvl1pPr>
            <a:lvl2pPr eaLnBrk="0">
              <a:defRPr>
                <a:solidFill>
                  <a:schemeClr val="bg1"/>
                </a:solidFill>
                <a:latin typeface="Arial" panose="020B0604020202020204" pitchFamily="34" charset="0"/>
                <a:ea typeface="SimSun" panose="02010600030101010101" pitchFamily="2" charset="-122"/>
              </a:defRPr>
            </a:lvl2pPr>
            <a:lvl3pPr eaLnBrk="0">
              <a:defRPr>
                <a:solidFill>
                  <a:schemeClr val="bg1"/>
                </a:solidFill>
                <a:latin typeface="Arial" panose="020B0604020202020204" pitchFamily="34" charset="0"/>
                <a:ea typeface="SimSun" panose="02010600030101010101" pitchFamily="2" charset="-122"/>
              </a:defRPr>
            </a:lvl3pPr>
            <a:lvl4pPr eaLnBrk="0">
              <a:defRPr>
                <a:solidFill>
                  <a:schemeClr val="bg1"/>
                </a:solidFill>
                <a:latin typeface="Arial" panose="020B0604020202020204" pitchFamily="34" charset="0"/>
                <a:ea typeface="SimSun" panose="02010600030101010101" pitchFamily="2" charset="-122"/>
              </a:defRPr>
            </a:lvl4pPr>
            <a:lvl5pPr eaLnBrk="0">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chemeClr val="bg1"/>
                </a:solidFill>
                <a:latin typeface="Arial" panose="020B0604020202020204" pitchFamily="34" charset="0"/>
                <a:ea typeface="SimSun" panose="02010600030101010101" pitchFamily="2" charset="-122"/>
              </a:defRPr>
            </a:lvl9pPr>
          </a:lstStyle>
          <a:p>
            <a:pPr eaLnBrk="1" hangingPunct="1">
              <a:buFontTx/>
              <a:buAutoNum type="arabicPeriod"/>
            </a:pPr>
            <a:r>
              <a:rPr lang="de-DE" altLang="de-DE" sz="1814" u="sng">
                <a:solidFill>
                  <a:schemeClr val="tx1"/>
                </a:solidFill>
                <a:ea typeface="Arial Unicode MS" panose="020B0604020202020204" pitchFamily="34" charset="-128"/>
                <a:cs typeface="Arial Unicode MS" panose="020B0604020202020204" pitchFamily="34" charset="-128"/>
              </a:rPr>
              <a:t>Schritt</a:t>
            </a:r>
            <a:r>
              <a:rPr lang="de-DE" altLang="de-DE" sz="1814">
                <a:solidFill>
                  <a:schemeClr val="tx1"/>
                </a:solidFill>
                <a:ea typeface="Arial Unicode MS" panose="020B0604020202020204" pitchFamily="34" charset="-128"/>
                <a:cs typeface="Arial Unicode MS" panose="020B0604020202020204" pitchFamily="34" charset="-128"/>
              </a:rPr>
              <a:t/>
            </a:r>
            <a:br>
              <a:rPr lang="de-DE" altLang="de-DE" sz="1814">
                <a:solidFill>
                  <a:schemeClr val="tx1"/>
                </a:solidFill>
                <a:ea typeface="Arial Unicode MS" panose="020B0604020202020204" pitchFamily="34" charset="-128"/>
                <a:cs typeface="Arial Unicode MS" panose="020B0604020202020204" pitchFamily="34" charset="-128"/>
              </a:rPr>
            </a:br>
            <a:r>
              <a:rPr lang="de-DE" altLang="de-DE" sz="1814">
                <a:solidFill>
                  <a:schemeClr val="tx1"/>
                </a:solidFill>
                <a:ea typeface="Arial Unicode MS" panose="020B0604020202020204" pitchFamily="34" charset="-128"/>
                <a:cs typeface="Arial Unicode MS" panose="020B0604020202020204" pitchFamily="34" charset="-128"/>
              </a:rPr>
              <a:t>Aufbau eines demokratischen und gemeinwohlorientierten 	Bankensystems</a:t>
            </a:r>
            <a:br>
              <a:rPr lang="de-DE" altLang="de-DE" sz="1814">
                <a:solidFill>
                  <a:schemeClr val="tx1"/>
                </a:solidFill>
                <a:ea typeface="Arial Unicode MS" panose="020B0604020202020204" pitchFamily="34" charset="-128"/>
                <a:cs typeface="Arial Unicode MS" panose="020B0604020202020204" pitchFamily="34" charset="-128"/>
              </a:rPr>
            </a:br>
            <a:endParaRPr lang="de-DE" altLang="de-DE" sz="1814">
              <a:solidFill>
                <a:schemeClr val="tx1"/>
              </a:solidFill>
              <a:ea typeface="Arial Unicode MS" panose="020B0604020202020204" pitchFamily="34" charset="-128"/>
              <a:cs typeface="Arial Unicode MS" panose="020B0604020202020204" pitchFamily="34" charset="-128"/>
            </a:endParaRPr>
          </a:p>
          <a:p>
            <a:pPr eaLnBrk="1" hangingPunct="1">
              <a:buFontTx/>
              <a:buAutoNum type="arabicPeriod"/>
            </a:pPr>
            <a:r>
              <a:rPr lang="de-DE" altLang="de-DE" sz="1814" u="sng">
                <a:solidFill>
                  <a:schemeClr val="tx1"/>
                </a:solidFill>
                <a:ea typeface="Arial Unicode MS" panose="020B0604020202020204" pitchFamily="34" charset="-128"/>
                <a:cs typeface="Arial Unicode MS" panose="020B0604020202020204" pitchFamily="34" charset="-128"/>
              </a:rPr>
              <a:t>Schritt</a:t>
            </a:r>
            <a:r>
              <a:rPr lang="de-DE" altLang="de-DE" sz="1814">
                <a:solidFill>
                  <a:schemeClr val="tx1"/>
                </a:solidFill>
                <a:ea typeface="Arial Unicode MS" panose="020B0604020202020204" pitchFamily="34" charset="-128"/>
                <a:cs typeface="Arial Unicode MS" panose="020B0604020202020204" pitchFamily="34" charset="-128"/>
              </a:rPr>
              <a:t/>
            </a:r>
            <a:br>
              <a:rPr lang="de-DE" altLang="de-DE" sz="1814">
                <a:solidFill>
                  <a:schemeClr val="tx1"/>
                </a:solidFill>
                <a:ea typeface="Arial Unicode MS" panose="020B0604020202020204" pitchFamily="34" charset="-128"/>
                <a:cs typeface="Arial Unicode MS" panose="020B0604020202020204" pitchFamily="34" charset="-128"/>
              </a:rPr>
            </a:br>
            <a:r>
              <a:rPr lang="de-DE" altLang="de-DE" sz="1814">
                <a:solidFill>
                  <a:schemeClr val="tx1"/>
                </a:solidFill>
                <a:ea typeface="Arial Unicode MS" panose="020B0604020202020204" pitchFamily="34" charset="-128"/>
                <a:cs typeface="Arial Unicode MS" panose="020B0604020202020204" pitchFamily="34" charset="-128"/>
              </a:rPr>
              <a:t>Reduzierung der Bankenaufgaben auf die Kernfunktionen 	(Abwicklung des Zahlungsverkehrs, Einlagen-, Kreditgeschäft)</a:t>
            </a:r>
            <a:br>
              <a:rPr lang="de-DE" altLang="de-DE" sz="1814">
                <a:solidFill>
                  <a:schemeClr val="tx1"/>
                </a:solidFill>
                <a:ea typeface="Arial Unicode MS" panose="020B0604020202020204" pitchFamily="34" charset="-128"/>
                <a:cs typeface="Arial Unicode MS" panose="020B0604020202020204" pitchFamily="34" charset="-128"/>
              </a:rPr>
            </a:br>
            <a:endParaRPr lang="de-DE" altLang="de-DE" sz="1814">
              <a:solidFill>
                <a:schemeClr val="tx1"/>
              </a:solidFill>
              <a:ea typeface="Arial Unicode MS" panose="020B0604020202020204" pitchFamily="34" charset="-128"/>
              <a:cs typeface="Arial Unicode MS" panose="020B0604020202020204" pitchFamily="34" charset="-128"/>
            </a:endParaRPr>
          </a:p>
          <a:p>
            <a:pPr eaLnBrk="1" hangingPunct="1"/>
            <a:r>
              <a:rPr lang="de-DE" altLang="de-DE" sz="1814">
                <a:solidFill>
                  <a:schemeClr val="tx1"/>
                </a:solidFill>
                <a:ea typeface="Arial Unicode MS" panose="020B0604020202020204" pitchFamily="34" charset="-128"/>
                <a:cs typeface="Arial Unicode MS" panose="020B0604020202020204" pitchFamily="34" charset="-128"/>
              </a:rPr>
              <a:t>3.  </a:t>
            </a:r>
            <a:r>
              <a:rPr lang="de-DE" altLang="de-DE" sz="1814" u="sng">
                <a:solidFill>
                  <a:schemeClr val="tx1"/>
                </a:solidFill>
                <a:ea typeface="Arial Unicode MS" panose="020B0604020202020204" pitchFamily="34" charset="-128"/>
                <a:cs typeface="Arial Unicode MS" panose="020B0604020202020204" pitchFamily="34" charset="-128"/>
              </a:rPr>
              <a:t>Schritt</a:t>
            </a:r>
            <a:r>
              <a:rPr lang="de-DE" altLang="de-DE" sz="1814">
                <a:solidFill>
                  <a:schemeClr val="tx1"/>
                </a:solidFill>
                <a:ea typeface="Arial Unicode MS" panose="020B0604020202020204" pitchFamily="34" charset="-128"/>
                <a:cs typeface="Arial Unicode MS" panose="020B0604020202020204" pitchFamily="34" charset="-128"/>
              </a:rPr>
              <a:t/>
            </a:r>
            <a:br>
              <a:rPr lang="de-DE" altLang="de-DE" sz="1814">
                <a:solidFill>
                  <a:schemeClr val="tx1"/>
                </a:solidFill>
                <a:ea typeface="Arial Unicode MS" panose="020B0604020202020204" pitchFamily="34" charset="-128"/>
                <a:cs typeface="Arial Unicode MS" panose="020B0604020202020204" pitchFamily="34" charset="-128"/>
              </a:rPr>
            </a:br>
            <a:r>
              <a:rPr lang="de-DE" altLang="de-DE" sz="1814">
                <a:solidFill>
                  <a:schemeClr val="tx1"/>
                </a:solidFill>
                <a:ea typeface="Arial Unicode MS" panose="020B0604020202020204" pitchFamily="34" charset="-128"/>
                <a:cs typeface="Arial Unicode MS" panose="020B0604020202020204" pitchFamily="34" charset="-128"/>
              </a:rPr>
              <a:t>Kreditvergabe nach ökonomischen, sozialen und ökologischen 	Kriterien</a:t>
            </a:r>
            <a:r>
              <a:rPr lang="de-DE" altLang="de-DE" sz="1633">
                <a:solidFill>
                  <a:schemeClr val="tx1"/>
                </a:solidFill>
                <a:ea typeface="Arial Unicode MS" panose="020B0604020202020204" pitchFamily="34" charset="-128"/>
                <a:cs typeface="Arial Unicode MS" panose="020B0604020202020204" pitchFamily="34" charset="-128"/>
              </a:rPr>
              <a:t/>
            </a:r>
            <a:br>
              <a:rPr lang="de-DE" altLang="de-DE" sz="1633">
                <a:solidFill>
                  <a:schemeClr val="tx1"/>
                </a:solidFill>
                <a:ea typeface="Arial Unicode MS" panose="020B0604020202020204" pitchFamily="34" charset="-128"/>
                <a:cs typeface="Arial Unicode MS" panose="020B0604020202020204" pitchFamily="34" charset="-128"/>
              </a:rPr>
            </a:br>
            <a:endParaRPr lang="de-DE" altLang="de-DE" sz="1633">
              <a:solidFill>
                <a:schemeClr val="tx1"/>
              </a:solidFill>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607273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linds(horizontal)">
                                      <p:cBhvr>
                                        <p:cTn id="17" dur="500"/>
                                        <p:tgtEl>
                                          <p:spTgt spid="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linds(horizontal)">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a:spLocks noChangeArrowheads="1"/>
          </p:cNvSpPr>
          <p:nvPr/>
        </p:nvSpPr>
        <p:spPr bwMode="auto">
          <a:xfrm>
            <a:off x="2318484" y="1477596"/>
            <a:ext cx="7344771" cy="92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5. </a:t>
            </a:r>
            <a:r>
              <a:rPr lang="de-DE" altLang="de-DE" sz="1814" u="sng">
                <a:ea typeface="Arial Unicode MS" panose="020B0604020202020204" pitchFamily="34" charset="-128"/>
                <a:cs typeface="Arial Unicode MS" panose="020B0604020202020204" pitchFamily="34" charset="-128"/>
              </a:rPr>
              <a:t>Schritt</a:t>
            </a:r>
            <a:r>
              <a:rPr lang="de-DE" altLang="de-DE" sz="1814">
                <a:ea typeface="Arial Unicode MS" panose="020B0604020202020204" pitchFamily="34" charset="-128"/>
                <a:cs typeface="Arial Unicode MS" panose="020B0604020202020204" pitchFamily="34" charset="-128"/>
              </a:rPr>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 Abschaffung der spekulativen Instrumente (wie Fonds, Börsen, Derivate, Kredithandel, Kreditverbriefung, Ratingagenturen) </a:t>
            </a:r>
          </a:p>
        </p:txBody>
      </p:sp>
      <p:sp>
        <p:nvSpPr>
          <p:cNvPr id="5" name="Textfeld 4"/>
          <p:cNvSpPr txBox="1">
            <a:spLocks noChangeArrowheads="1"/>
          </p:cNvSpPr>
          <p:nvPr/>
        </p:nvSpPr>
        <p:spPr bwMode="auto">
          <a:xfrm>
            <a:off x="2301202" y="2515945"/>
            <a:ext cx="7056741" cy="65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6. </a:t>
            </a:r>
            <a:r>
              <a:rPr lang="de-DE" altLang="de-DE" sz="1814" u="sng">
                <a:ea typeface="Arial Unicode MS" panose="020B0604020202020204" pitchFamily="34" charset="-128"/>
                <a:cs typeface="Arial Unicode MS" panose="020B0604020202020204" pitchFamily="34" charset="-128"/>
              </a:rPr>
              <a:t>Schritt</a:t>
            </a:r>
            <a:r>
              <a:rPr lang="de-DE" altLang="de-DE" sz="1814">
                <a:ea typeface="Arial Unicode MS" panose="020B0604020202020204" pitchFamily="34" charset="-128"/>
                <a:cs typeface="Arial Unicode MS" panose="020B0604020202020204" pitchFamily="34" charset="-128"/>
              </a:rPr>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Einheitliche tarifbezogene Arbeitsvergütung für alle Beschäftigten</a:t>
            </a:r>
          </a:p>
        </p:txBody>
      </p:sp>
      <p:sp>
        <p:nvSpPr>
          <p:cNvPr id="6" name="Textfeld 5"/>
          <p:cNvSpPr txBox="1">
            <a:spLocks noChangeArrowheads="1"/>
          </p:cNvSpPr>
          <p:nvPr/>
        </p:nvSpPr>
        <p:spPr bwMode="auto">
          <a:xfrm>
            <a:off x="2324244" y="4801465"/>
            <a:ext cx="7346212" cy="92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b="1">
                <a:ea typeface="Arial Unicode MS" panose="020B0604020202020204" pitchFamily="34" charset="-128"/>
                <a:cs typeface="Arial Unicode MS" panose="020B0604020202020204" pitchFamily="34" charset="-128"/>
              </a:rPr>
              <a:t>Ziel der allgemeinen Finanzumgestaltung</a:t>
            </a:r>
            <a:r>
              <a:rPr lang="de-DE" altLang="de-DE" sz="1814">
                <a:ea typeface="Arial Unicode MS" panose="020B0604020202020204" pitchFamily="34" charset="-128"/>
                <a:cs typeface="Arial Unicode MS" panose="020B0604020202020204" pitchFamily="34" charset="-128"/>
              </a:rPr>
              <a:t>:</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Aufbau einer krisenfreien, solidarischen Wirtschaft, die den individuellen, sozialen und  ökologischen Bedürfnissen der Bürgerinnen und Bürger dient. </a:t>
            </a:r>
          </a:p>
        </p:txBody>
      </p:sp>
      <p:sp>
        <p:nvSpPr>
          <p:cNvPr id="7" name="Textfeld 6"/>
          <p:cNvSpPr txBox="1">
            <a:spLocks noChangeArrowheads="1"/>
          </p:cNvSpPr>
          <p:nvPr/>
        </p:nvSpPr>
        <p:spPr bwMode="auto">
          <a:xfrm>
            <a:off x="2301202" y="686953"/>
            <a:ext cx="7202197" cy="65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4. </a:t>
            </a:r>
            <a:r>
              <a:rPr lang="de-DE" altLang="de-DE" sz="1814" u="sng">
                <a:ea typeface="Arial Unicode MS" panose="020B0604020202020204" pitchFamily="34" charset="-128"/>
                <a:cs typeface="Arial Unicode MS" panose="020B0604020202020204" pitchFamily="34" charset="-128"/>
              </a:rPr>
              <a:t>Schritt</a:t>
            </a:r>
            <a:r>
              <a:rPr lang="de-DE" altLang="de-DE" sz="1814">
                <a:ea typeface="Arial Unicode MS" panose="020B0604020202020204" pitchFamily="34" charset="-128"/>
                <a:cs typeface="Arial Unicode MS" panose="020B0604020202020204" pitchFamily="34" charset="-128"/>
              </a:rPr>
              <a:t/>
            </a:r>
            <a:br>
              <a:rPr lang="de-DE" altLang="de-DE" sz="1814">
                <a:ea typeface="Arial Unicode MS" panose="020B0604020202020204" pitchFamily="34" charset="-128"/>
                <a:cs typeface="Arial Unicode MS" panose="020B0604020202020204" pitchFamily="34" charset="-128"/>
              </a:rPr>
            </a:br>
            <a:r>
              <a:rPr lang="de-DE" altLang="de-DE" sz="1814">
                <a:ea typeface="Arial Unicode MS" panose="020B0604020202020204" pitchFamily="34" charset="-128"/>
                <a:cs typeface="Arial Unicode MS" panose="020B0604020202020204" pitchFamily="34" charset="-128"/>
              </a:rPr>
              <a:t>Einführung fester Wechselkurse</a:t>
            </a:r>
          </a:p>
        </p:txBody>
      </p:sp>
      <p:sp>
        <p:nvSpPr>
          <p:cNvPr id="8" name="Textfeld 7"/>
          <p:cNvSpPr txBox="1">
            <a:spLocks noChangeArrowheads="1"/>
          </p:cNvSpPr>
          <p:nvPr/>
        </p:nvSpPr>
        <p:spPr bwMode="auto">
          <a:xfrm>
            <a:off x="2318484" y="3430441"/>
            <a:ext cx="7058181" cy="92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814">
                <a:ea typeface="Arial Unicode MS" panose="020B0604020202020204" pitchFamily="34" charset="-128"/>
                <a:cs typeface="Arial Unicode MS" panose="020B0604020202020204" pitchFamily="34" charset="-128"/>
              </a:rPr>
              <a:t>7. </a:t>
            </a:r>
            <a:r>
              <a:rPr lang="de-DE" altLang="de-DE" sz="1814" u="sng">
                <a:ea typeface="Arial Unicode MS" panose="020B0604020202020204" pitchFamily="34" charset="-128"/>
                <a:cs typeface="Arial Unicode MS" panose="020B0604020202020204" pitchFamily="34" charset="-128"/>
              </a:rPr>
              <a:t>Schritt</a:t>
            </a:r>
          </a:p>
          <a:p>
            <a:pPr hangingPunct="1"/>
            <a:r>
              <a:rPr lang="de-DE" altLang="de-DE" sz="1814">
                <a:ea typeface="Arial Unicode MS" panose="020B0604020202020204" pitchFamily="34" charset="-128"/>
                <a:cs typeface="Arial Unicode MS" panose="020B0604020202020204" pitchFamily="34" charset="-128"/>
              </a:rPr>
              <a:t>Verknüpfung der Bankendemokratisierung mit einer allgemeinen Demokratisierung der Wirtschaft </a:t>
            </a:r>
          </a:p>
        </p:txBody>
      </p:sp>
    </p:spTree>
    <p:extLst>
      <p:ext uri="{BB962C8B-B14F-4D97-AF65-F5344CB8AC3E}">
        <p14:creationId xmlns:p14="http://schemas.microsoft.com/office/powerpoint/2010/main" val="583830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2063577" y="5584907"/>
            <a:ext cx="8230464" cy="1143480"/>
          </a:xfrm>
          <a:prstGeom prst="rect">
            <a:avLst/>
          </a:prstGeom>
          <a:noFill/>
          <a:ln>
            <a:noFill/>
          </a:ln>
          <a:extLst/>
        </p:spPr>
        <p:txBody>
          <a:bodyPr lIns="91438" tIns="45719" rIns="91438" bIns="45719" anchor="ctr"/>
          <a:lstStyle/>
          <a:p>
            <a:pPr algn="ctr" eaLnBrk="0">
              <a:buFont typeface="Times New Roman" pitchFamily="16" charset="0"/>
              <a:buNone/>
              <a:defRPr/>
            </a:pPr>
            <a:r>
              <a:rPr lang="en-GB" sz="3629" b="1" dirty="0" err="1">
                <a:latin typeface="+mj-lt"/>
                <a:ea typeface="SimSun" charset="-122"/>
              </a:rPr>
              <a:t>Vielen</a:t>
            </a:r>
            <a:r>
              <a:rPr lang="en-GB" sz="3629" b="1" dirty="0">
                <a:latin typeface="+mj-lt"/>
                <a:ea typeface="SimSun" charset="-122"/>
              </a:rPr>
              <a:t> Dank </a:t>
            </a:r>
            <a:r>
              <a:rPr lang="en-GB" sz="3629" b="1" dirty="0" err="1">
                <a:latin typeface="+mj-lt"/>
                <a:ea typeface="SimSun" charset="-122"/>
              </a:rPr>
              <a:t>für</a:t>
            </a:r>
            <a:r>
              <a:rPr lang="en-GB" sz="3629" b="1" dirty="0">
                <a:latin typeface="+mj-lt"/>
                <a:ea typeface="SimSun" charset="-122"/>
              </a:rPr>
              <a:t> die </a:t>
            </a:r>
            <a:r>
              <a:rPr lang="en-GB" sz="3629" b="1" dirty="0" err="1">
                <a:latin typeface="+mj-lt"/>
                <a:ea typeface="SimSun" charset="-122"/>
              </a:rPr>
              <a:t>Aufmerksamkeit</a:t>
            </a:r>
            <a:endParaRPr lang="en-GB" sz="3629" b="1" dirty="0">
              <a:latin typeface="+mj-lt"/>
              <a:ea typeface="SimSun" charset="-122"/>
            </a:endParaRPr>
          </a:p>
        </p:txBody>
      </p:sp>
      <p:pic>
        <p:nvPicPr>
          <p:cNvPr id="94211" name="Grafik 5" descr="Karl_Marx_Portrait__525267g.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3587258" y="162738"/>
            <a:ext cx="4668970" cy="566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2" name="Foliennummernplatzhalter 1"/>
          <p:cNvSpPr>
            <a:spLocks noGrp="1"/>
          </p:cNvSpPr>
          <p:nvPr>
            <p:ph type="sldNum" sz="quarter" idx="4294967295"/>
          </p:nvPr>
        </p:nvSpPr>
        <p:spPr bwMode="auto">
          <a:xfrm>
            <a:off x="8077649" y="6248818"/>
            <a:ext cx="1905320" cy="4565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C5B19142-E5CA-4929-9438-31FE88D5CE8B}"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53</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563539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idx="4294967295"/>
          </p:nvPr>
        </p:nvSpPr>
        <p:spPr bwMode="auto">
          <a:xfrm>
            <a:off x="935939" y="227545"/>
            <a:ext cx="8226144" cy="1142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Das Leben von Karl Marx </a:t>
            </a:r>
          </a:p>
        </p:txBody>
      </p:sp>
      <p:sp>
        <p:nvSpPr>
          <p:cNvPr id="3" name="Inhaltsplatzhalter 2"/>
          <p:cNvSpPr>
            <a:spLocks noGrp="1"/>
          </p:cNvSpPr>
          <p:nvPr>
            <p:ph idx="4294967295"/>
          </p:nvPr>
        </p:nvSpPr>
        <p:spPr>
          <a:xfrm>
            <a:off x="1915241" y="2346008"/>
            <a:ext cx="8226144" cy="4523514"/>
          </a:xfrm>
          <a:prstGeom prst="rect">
            <a:avLst/>
          </a:prstGeom>
        </p:spPr>
        <p:txBody>
          <a:bodyPr/>
          <a:lstStyle/>
          <a:p>
            <a:pPr eaLnBrk="1">
              <a:lnSpc>
                <a:spcPct val="80000"/>
              </a:lnSpc>
              <a:buClr>
                <a:srgbClr val="FFC000"/>
              </a:buClr>
              <a:buFont typeface="Arial" pitchFamily="34" charset="0"/>
              <a:buChar char="•"/>
              <a:defRPr/>
            </a:pPr>
            <a:r>
              <a:rPr lang="de-CH" sz="1814" dirty="0"/>
              <a:t>1848: Ausweisung aus Brüssel, Rückkehr nach Köln, wieder Journalist</a:t>
            </a:r>
          </a:p>
          <a:p>
            <a:pPr eaLnBrk="1">
              <a:lnSpc>
                <a:spcPct val="80000"/>
              </a:lnSpc>
              <a:buClr>
                <a:srgbClr val="FFC000"/>
              </a:buClr>
              <a:buFont typeface="Arial" pitchFamily="34" charset="0"/>
              <a:buChar char="•"/>
              <a:defRPr/>
            </a:pPr>
            <a:r>
              <a:rPr lang="de-CH" sz="1814" dirty="0"/>
              <a:t>1849: Emigration nach London, Beginn des Londoner Exils</a:t>
            </a:r>
          </a:p>
          <a:p>
            <a:pPr eaLnBrk="1">
              <a:lnSpc>
                <a:spcPct val="80000"/>
              </a:lnSpc>
              <a:buClr>
                <a:srgbClr val="FFC000"/>
              </a:buClr>
              <a:buFont typeface="Arial" pitchFamily="34" charset="0"/>
              <a:buChar char="•"/>
              <a:defRPr/>
            </a:pPr>
            <a:r>
              <a:rPr lang="de-CH" sz="1814" dirty="0"/>
              <a:t>1864: Gründung der Internationalen Arbeiterassoziation (Erste Internationale)</a:t>
            </a:r>
          </a:p>
          <a:p>
            <a:pPr eaLnBrk="1">
              <a:lnSpc>
                <a:spcPct val="80000"/>
              </a:lnSpc>
              <a:buClr>
                <a:srgbClr val="FFC000"/>
              </a:buClr>
              <a:buFont typeface="Arial" pitchFamily="34" charset="0"/>
              <a:buChar char="•"/>
              <a:defRPr/>
            </a:pPr>
            <a:r>
              <a:rPr lang="de-CH" sz="1814" dirty="0"/>
              <a:t>Herausgabe seines Hauptwerkes: </a:t>
            </a:r>
            <a:r>
              <a:rPr lang="de-DE" sz="1814" dirty="0"/>
              <a:t>Das Kapital I-III (1867-1883)</a:t>
            </a:r>
          </a:p>
          <a:p>
            <a:pPr eaLnBrk="1">
              <a:lnSpc>
                <a:spcPct val="80000"/>
              </a:lnSpc>
              <a:buClr>
                <a:srgbClr val="FFC000"/>
              </a:buClr>
              <a:buFont typeface="Arial" pitchFamily="34" charset="0"/>
              <a:buChar char="•"/>
              <a:defRPr/>
            </a:pPr>
            <a:r>
              <a:rPr lang="de-CH" sz="1814" dirty="0"/>
              <a:t>1883: Im Januar stirbt Tochter Jenny, im März Marx</a:t>
            </a:r>
            <a:br>
              <a:rPr lang="de-CH" sz="1814" dirty="0"/>
            </a:br>
            <a:endParaRPr lang="de-CH" sz="1814" dirty="0"/>
          </a:p>
          <a:p>
            <a:pPr eaLnBrk="1">
              <a:lnSpc>
                <a:spcPct val="80000"/>
              </a:lnSpc>
              <a:buClr>
                <a:srgbClr val="FFC000"/>
              </a:buClr>
              <a:buFont typeface="Arial" pitchFamily="34" charset="0"/>
              <a:buChar char="•"/>
              <a:defRPr/>
            </a:pPr>
            <a:r>
              <a:rPr lang="de-CH" sz="1814" dirty="0"/>
              <a:t>Was war seine  Hauptforschungstätigkeit ? </a:t>
            </a:r>
          </a:p>
          <a:p>
            <a:pPr marL="0" indent="0">
              <a:lnSpc>
                <a:spcPct val="80000"/>
              </a:lnSpc>
              <a:buClr>
                <a:srgbClr val="FFC000"/>
              </a:buClr>
              <a:buNone/>
              <a:defRPr/>
            </a:pPr>
            <a:r>
              <a:rPr lang="de-CH" sz="1814" dirty="0"/>
              <a:t>     Er untersuchte die Bewegungsdynamik der kapitalistischen Gesellschaft     </a:t>
            </a:r>
            <a:br>
              <a:rPr lang="de-CH" sz="1814" dirty="0"/>
            </a:br>
            <a:r>
              <a:rPr lang="de-CH" sz="1814" dirty="0"/>
              <a:t>     und ihre Gesetzmäßigkeiten.</a:t>
            </a:r>
          </a:p>
          <a:p>
            <a:pPr eaLnBrk="1">
              <a:buClr>
                <a:srgbClr val="FFC000"/>
              </a:buClr>
              <a:buFont typeface="Arial" pitchFamily="34" charset="0"/>
              <a:buChar char="•"/>
              <a:defRPr/>
            </a:pPr>
            <a:endParaRPr lang="de-DE" sz="1814" dirty="0"/>
          </a:p>
        </p:txBody>
      </p:sp>
      <p:sp>
        <p:nvSpPr>
          <p:cNvPr id="47108" name="Foliennummernplatzhalter 5"/>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58824C37-2B07-449E-83FD-8BFF61E54782}"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6</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pic>
        <p:nvPicPr>
          <p:cNvPr id="5" name="Picture 4" descr="mar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9489" y="489652"/>
            <a:ext cx="1490557" cy="18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5363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idx="4294967295"/>
          </p:nvPr>
        </p:nvSpPr>
        <p:spPr bwMode="auto">
          <a:xfrm>
            <a:off x="1980049" y="273629"/>
            <a:ext cx="8226144" cy="1142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3629" b="1"/>
              <a:t>Welche Krisen untersuchte Marx ?</a:t>
            </a:r>
          </a:p>
        </p:txBody>
      </p:sp>
      <p:sp>
        <p:nvSpPr>
          <p:cNvPr id="9219" name="Inhaltsplatzhalter 2"/>
          <p:cNvSpPr>
            <a:spLocks noGrp="1"/>
          </p:cNvSpPr>
          <p:nvPr>
            <p:ph idx="4294967295"/>
          </p:nvPr>
        </p:nvSpPr>
        <p:spPr bwMode="auto">
          <a:xfrm>
            <a:off x="1919562" y="1484797"/>
            <a:ext cx="8230464" cy="504052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de-DE" altLang="de-DE" sz="1814"/>
              <a:t>1. die zyklische Wirtschaftskrise</a:t>
            </a:r>
          </a:p>
          <a:p>
            <a:pPr eaLnBrk="1"/>
            <a:r>
              <a:rPr lang="de-DE" altLang="de-DE" sz="1814"/>
              <a:t>2. die Finanzkrise</a:t>
            </a:r>
          </a:p>
          <a:p>
            <a:pPr eaLnBrk="1"/>
            <a:r>
              <a:rPr lang="de-DE" altLang="de-DE" sz="1814"/>
              <a:t>3. die Staatsschuldenkrise</a:t>
            </a:r>
          </a:p>
          <a:p>
            <a:pPr eaLnBrk="1"/>
            <a:r>
              <a:rPr lang="de-DE" altLang="de-DE" sz="1814"/>
              <a:t>3. die Arbeitskrise</a:t>
            </a:r>
          </a:p>
          <a:p>
            <a:pPr eaLnBrk="1"/>
            <a:r>
              <a:rPr lang="de-DE" altLang="de-DE" sz="1814"/>
              <a:t>4. die Profitratenkrise</a:t>
            </a:r>
          </a:p>
          <a:p>
            <a:pPr eaLnBrk="1"/>
            <a:r>
              <a:rPr lang="de-DE" altLang="de-DE" sz="1814"/>
              <a:t>5. die Verelendungskrise, die Umweltkrise</a:t>
            </a:r>
          </a:p>
          <a:p>
            <a:pPr eaLnBrk="1"/>
            <a:r>
              <a:rPr lang="de-DE" altLang="de-DE" sz="1814"/>
              <a:t>An dieser Stelle sollen nur die zyklische Wirtschaftskrise und die Finanzkrise analysiert werden.</a:t>
            </a:r>
          </a:p>
        </p:txBody>
      </p:sp>
      <p:sp>
        <p:nvSpPr>
          <p:cNvPr id="48132"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DBBCFB75-7A22-4998-A9C0-52D157CF0186}"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7</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24114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blinds(horizontal)">
                                      <p:cBhvr>
                                        <p:cTn id="12" dur="5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7" dur="500"/>
                                        <p:tgtEl>
                                          <p:spTgt spid="9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22" dur="500"/>
                                        <p:tgtEl>
                                          <p:spTgt spid="92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blinds(horizontal)">
                                      <p:cBhvr>
                                        <p:cTn id="27" dur="500"/>
                                        <p:tgtEl>
                                          <p:spTgt spid="92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blinds(horizontal)">
                                      <p:cBhvr>
                                        <p:cTn id="32" dur="500"/>
                                        <p:tgtEl>
                                          <p:spTgt spid="921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Effect transition="in" filter="blinds(horizontal)">
                                      <p:cBhvr>
                                        <p:cTn id="37" dur="500"/>
                                        <p:tgtEl>
                                          <p:spTgt spid="921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9219">
                                            <p:txEl>
                                              <p:pRg st="6" end="6"/>
                                            </p:txEl>
                                          </p:spTgt>
                                        </p:tgtEl>
                                        <p:attrNameLst>
                                          <p:attrName>style.visibility</p:attrName>
                                        </p:attrNameLst>
                                      </p:cBhvr>
                                      <p:to>
                                        <p:strVal val="visible"/>
                                      </p:to>
                                    </p:set>
                                    <p:animEffect transition="in" filter="blinds(horizontal)">
                                      <p:cBhvr>
                                        <p:cTn id="42"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nummernplatzhalter 1"/>
          <p:cNvSpPr>
            <a:spLocks noGrp="1"/>
          </p:cNvSpPr>
          <p:nvPr>
            <p:ph type="sldNum" sz="quarter" idx="4294967295"/>
          </p:nvPr>
        </p:nvSpPr>
        <p:spPr bwMode="auto">
          <a:xfrm>
            <a:off x="2350167" y="6453319"/>
            <a:ext cx="1764186" cy="2678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endParaRPr lang="de-DE" altLang="de-DE">
              <a:solidFill>
                <a:schemeClr val="tx1"/>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pic>
        <p:nvPicPr>
          <p:cNvPr id="4915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8003" y="1077234"/>
            <a:ext cx="9163682" cy="5661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Line 18"/>
          <p:cNvSpPr>
            <a:spLocks noChangeShapeType="1"/>
          </p:cNvSpPr>
          <p:nvPr/>
        </p:nvSpPr>
        <p:spPr bwMode="auto">
          <a:xfrm>
            <a:off x="4339016" y="4100112"/>
            <a:ext cx="0" cy="1448792"/>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49157" name="Line 18"/>
          <p:cNvSpPr>
            <a:spLocks noChangeShapeType="1"/>
          </p:cNvSpPr>
          <p:nvPr/>
        </p:nvSpPr>
        <p:spPr bwMode="auto">
          <a:xfrm>
            <a:off x="3074564" y="4081389"/>
            <a:ext cx="0" cy="1447352"/>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49158" name="Line 18"/>
          <p:cNvSpPr>
            <a:spLocks noChangeShapeType="1"/>
          </p:cNvSpPr>
          <p:nvPr/>
        </p:nvSpPr>
        <p:spPr bwMode="auto">
          <a:xfrm>
            <a:off x="5476736" y="4127474"/>
            <a:ext cx="0" cy="1447352"/>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49159" name="Line 18"/>
          <p:cNvSpPr>
            <a:spLocks noChangeShapeType="1"/>
          </p:cNvSpPr>
          <p:nvPr/>
        </p:nvSpPr>
        <p:spPr bwMode="auto">
          <a:xfrm>
            <a:off x="6471880" y="4074189"/>
            <a:ext cx="0" cy="1447351"/>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49160" name="Line 18"/>
          <p:cNvSpPr>
            <a:spLocks noChangeShapeType="1"/>
          </p:cNvSpPr>
          <p:nvPr/>
        </p:nvSpPr>
        <p:spPr bwMode="auto">
          <a:xfrm>
            <a:off x="8005641" y="4074189"/>
            <a:ext cx="0" cy="1447351"/>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49161" name="Line 18"/>
          <p:cNvSpPr>
            <a:spLocks noChangeShapeType="1"/>
          </p:cNvSpPr>
          <p:nvPr/>
        </p:nvSpPr>
        <p:spPr bwMode="auto">
          <a:xfrm>
            <a:off x="9422750" y="4091471"/>
            <a:ext cx="0" cy="1447351"/>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91438" tIns="45719" rIns="91438" bIns="45719"/>
          <a:lstStyle/>
          <a:p>
            <a:endParaRPr lang="de-DE" sz="1633"/>
          </a:p>
        </p:txBody>
      </p:sp>
      <p:sp>
        <p:nvSpPr>
          <p:cNvPr id="49162" name="Textfeld 9"/>
          <p:cNvSpPr txBox="1">
            <a:spLocks noChangeArrowheads="1"/>
          </p:cNvSpPr>
          <p:nvPr/>
        </p:nvSpPr>
        <p:spPr bwMode="auto">
          <a:xfrm>
            <a:off x="10200432" y="3789039"/>
            <a:ext cx="468049" cy="42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1089">
                <a:ea typeface="Arial Unicode MS" panose="020B0604020202020204" pitchFamily="34" charset="-128"/>
                <a:cs typeface="Arial Unicode MS" panose="020B0604020202020204" pitchFamily="34" charset="-128"/>
              </a:rPr>
              <a:t>3,5%?</a:t>
            </a:r>
          </a:p>
        </p:txBody>
      </p:sp>
      <p:sp>
        <p:nvSpPr>
          <p:cNvPr id="49163" name="Textfeld 10"/>
          <p:cNvSpPr txBox="1">
            <a:spLocks noChangeArrowheads="1"/>
          </p:cNvSpPr>
          <p:nvPr/>
        </p:nvSpPr>
        <p:spPr bwMode="auto">
          <a:xfrm>
            <a:off x="1784189" y="187220"/>
            <a:ext cx="8753239" cy="6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p>
            <a:pPr hangingPunct="1"/>
            <a:r>
              <a:rPr lang="de-DE" altLang="de-DE" sz="2812">
                <a:ea typeface="Arial Unicode MS" panose="020B0604020202020204" pitchFamily="34" charset="-128"/>
                <a:cs typeface="Arial Unicode MS" panose="020B0604020202020204" pitchFamily="34" charset="-128"/>
              </a:rPr>
              <a:t>   </a:t>
            </a:r>
            <a:r>
              <a:rPr lang="de-DE" altLang="de-DE" sz="3629" b="1">
                <a:ea typeface="Arial Unicode MS" panose="020B0604020202020204" pitchFamily="34" charset="-128"/>
                <a:cs typeface="Arial Unicode MS" panose="020B0604020202020204" pitchFamily="34" charset="-128"/>
              </a:rPr>
              <a:t>Jüngste zyklische Wirtschaftskrisen</a:t>
            </a:r>
          </a:p>
        </p:txBody>
      </p:sp>
    </p:spTree>
    <p:extLst>
      <p:ext uri="{BB962C8B-B14F-4D97-AF65-F5344CB8AC3E}">
        <p14:creationId xmlns:p14="http://schemas.microsoft.com/office/powerpoint/2010/main" val="2395489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ctrTitle" idx="4294967295"/>
          </p:nvPr>
        </p:nvSpPr>
        <p:spPr bwMode="auto">
          <a:xfrm>
            <a:off x="2242157" y="816567"/>
            <a:ext cx="7772496" cy="6480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hangingPunct="1"/>
            <a:r>
              <a:rPr lang="de-DE" altLang="de-DE" sz="3629" b="1"/>
              <a:t>Konjunkturzyklen in Deutschland</a:t>
            </a:r>
            <a:r>
              <a:rPr lang="de-DE" altLang="de-DE" sz="3175"/>
              <a:t/>
            </a:r>
            <a:br>
              <a:rPr lang="de-DE" altLang="de-DE" sz="3175"/>
            </a:br>
            <a:r>
              <a:rPr lang="de-DE" altLang="de-DE" sz="1633"/>
              <a:t>1945 - 2009</a:t>
            </a:r>
            <a:r>
              <a:rPr lang="de-DE" altLang="de-DE" sz="3175"/>
              <a:t/>
            </a:r>
            <a:br>
              <a:rPr lang="de-DE" altLang="de-DE" sz="3175"/>
            </a:br>
            <a:r>
              <a:rPr lang="de-DE" altLang="de-DE" sz="3175"/>
              <a:t> </a:t>
            </a:r>
          </a:p>
        </p:txBody>
      </p:sp>
      <p:sp>
        <p:nvSpPr>
          <p:cNvPr id="50179" name="Untertitel 2"/>
          <p:cNvSpPr>
            <a:spLocks noGrp="1"/>
          </p:cNvSpPr>
          <p:nvPr>
            <p:ph type="subTitle" idx="4294967295"/>
          </p:nvPr>
        </p:nvSpPr>
        <p:spPr bwMode="auto">
          <a:xfrm>
            <a:off x="2895985" y="6093281"/>
            <a:ext cx="6401472" cy="50405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anose="020B0604020202020204" pitchFamily="34" charset="0"/>
              <a:buNone/>
            </a:pPr>
            <a:r>
              <a:rPr lang="de-DE" altLang="de-DE" sz="1179"/>
              <a:t>Quelle: eigene Daten</a:t>
            </a:r>
          </a:p>
        </p:txBody>
      </p:sp>
      <p:sp>
        <p:nvSpPr>
          <p:cNvPr id="50180" name="Foliennummernplatzhalter 1"/>
          <p:cNvSpPr>
            <a:spLocks noGrp="1"/>
          </p:cNvSpPr>
          <p:nvPr>
            <p:ph type="sldNum" sz="quarter" idx="4294967295"/>
          </p:nvPr>
        </p:nvSpPr>
        <p:spPr bwMode="auto">
          <a:xfrm>
            <a:off x="8080530" y="6247377"/>
            <a:ext cx="2127103" cy="4694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1pPr>
            <a:lvl2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2pPr>
            <a:lvl3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3pPr>
            <a:lvl4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4pPr>
            <a:lvl5pPr eaLnBrk="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5pPr>
            <a:lvl6pPr marL="2281245"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6pPr>
            <a:lvl7pPr marL="2696017"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7pPr>
            <a:lvl8pPr marL="3110789"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8pPr>
            <a:lvl9pPr marL="3525561" indent="-207386" defTabSz="407571" eaLnBrk="0" fontAlgn="base" hangingPunct="0">
              <a:lnSpc>
                <a:spcPct val="93000"/>
              </a:lnSpc>
              <a:spcBef>
                <a:spcPct val="0"/>
              </a:spcBef>
              <a:spcAft>
                <a:spcPct val="0"/>
              </a:spcAft>
              <a:buClr>
                <a:srgbClr val="000000"/>
              </a:buClr>
              <a:buSzPct val="100000"/>
              <a:buFont typeface="Times New Roman" panose="02020603050405020304" pitchFamily="18" charset="0"/>
              <a:tabLst>
                <a:tab pos="656722" algn="l"/>
                <a:tab pos="1313444" algn="l"/>
                <a:tab pos="1970166" algn="l"/>
              </a:tabLst>
              <a:defRPr>
                <a:solidFill>
                  <a:schemeClr val="bg1"/>
                </a:solidFill>
                <a:latin typeface="Arial" panose="020B0604020202020204" pitchFamily="34" charset="0"/>
                <a:ea typeface="SimSun" panose="02010600030101010101" pitchFamily="2" charset="-122"/>
              </a:defRPr>
            </a:lvl9pPr>
          </a:lstStyle>
          <a:p>
            <a:pPr eaLnBrk="1"/>
            <a:fld id="{C49A6A38-2838-4A5D-B998-54EBE069C7CA}" type="slidenum">
              <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rPr>
              <a:pPr eaLnBrk="1"/>
              <a:t>9</a:t>
            </a:fld>
            <a:endParaRPr lang="de-DE" altLang="de-DE">
              <a:solidFill>
                <a:srgbClr val="FFFFFF"/>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graphicFrame>
        <p:nvGraphicFramePr>
          <p:cNvPr id="7" name="Tabelle 6"/>
          <p:cNvGraphicFramePr>
            <a:graphicFrameLocks noGrp="1"/>
          </p:cNvGraphicFramePr>
          <p:nvPr/>
        </p:nvGraphicFramePr>
        <p:xfrm>
          <a:off x="2698684" y="2383451"/>
          <a:ext cx="6728387" cy="2746371"/>
        </p:xfrm>
        <a:graphic>
          <a:graphicData uri="http://schemas.openxmlformats.org/drawingml/2006/table">
            <a:tbl>
              <a:tblPr/>
              <a:tblGrid>
                <a:gridCol w="1448979"/>
                <a:gridCol w="2062009"/>
                <a:gridCol w="3217399"/>
              </a:tblGrid>
              <a:tr h="286032">
                <a:tc>
                  <a:txBody>
                    <a:bodyPr/>
                    <a:lstStyle/>
                    <a:p>
                      <a:pPr algn="ctr" fontAlgn="t"/>
                      <a:r>
                        <a:rPr lang="de-DE" sz="1800" b="1" i="0" u="none" strike="noStrike" dirty="0">
                          <a:solidFill>
                            <a:srgbClr val="000000"/>
                          </a:solidFill>
                          <a:latin typeface="Arial"/>
                        </a:rPr>
                        <a:t>Krise</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1" i="0" u="none" strike="noStrike" dirty="0">
                          <a:solidFill>
                            <a:srgbClr val="000000"/>
                          </a:solidFill>
                          <a:latin typeface="Arial"/>
                        </a:rPr>
                        <a:t>Zyklus</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1" i="0" u="none" strike="noStrike" dirty="0">
                          <a:solidFill>
                            <a:srgbClr val="000000"/>
                          </a:solidFill>
                          <a:latin typeface="Arial"/>
                        </a:rPr>
                        <a:t>Dauer</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032">
                <a:tc>
                  <a:txBody>
                    <a:bodyPr/>
                    <a:lstStyle/>
                    <a:p>
                      <a:pPr algn="ctr" fontAlgn="t"/>
                      <a:r>
                        <a:rPr lang="de-DE" sz="1800" b="0" i="0" u="none" strike="noStrike" dirty="0">
                          <a:solidFill>
                            <a:srgbClr val="000000"/>
                          </a:solidFill>
                          <a:latin typeface="Arial"/>
                        </a:rPr>
                        <a:t>1958</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bis 1958</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1. Nachkriegszyklus</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31">
                <a:tc>
                  <a:txBody>
                    <a:bodyPr/>
                    <a:lstStyle/>
                    <a:p>
                      <a:pPr algn="ctr" fontAlgn="t"/>
                      <a:r>
                        <a:rPr lang="de-DE" sz="1800" b="0" i="0" u="none" strike="noStrike" dirty="0">
                          <a:solidFill>
                            <a:srgbClr val="000000"/>
                          </a:solidFill>
                          <a:latin typeface="Arial"/>
                        </a:rPr>
                        <a:t>1967</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de-DE" sz="1800" b="0" i="0" u="none" strike="noStrike" dirty="0">
                          <a:solidFill>
                            <a:srgbClr val="000000"/>
                          </a:solidFill>
                          <a:latin typeface="Arial"/>
                        </a:rPr>
                        <a:t>      </a:t>
                      </a:r>
                      <a:r>
                        <a:rPr lang="de-DE" sz="1800" b="0" i="0" u="none" strike="noStrike" dirty="0" smtClean="0">
                          <a:solidFill>
                            <a:srgbClr val="000000"/>
                          </a:solidFill>
                          <a:latin typeface="Arial"/>
                        </a:rPr>
                        <a:t>1959 </a:t>
                      </a:r>
                      <a:r>
                        <a:rPr lang="de-DE" sz="1800" b="0" i="0" u="none" strike="noStrike" dirty="0">
                          <a:solidFill>
                            <a:srgbClr val="000000"/>
                          </a:solidFill>
                          <a:latin typeface="Arial"/>
                        </a:rPr>
                        <a:t>-  1967</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9 Jahre </a:t>
                      </a:r>
                      <a:r>
                        <a:rPr lang="de-DE" sz="1800" b="0" i="0" u="none" strike="noStrike" dirty="0" smtClean="0">
                          <a:solidFill>
                            <a:srgbClr val="000000"/>
                          </a:solidFill>
                          <a:latin typeface="Arial"/>
                        </a:rPr>
                        <a:t>(</a:t>
                      </a:r>
                      <a:r>
                        <a:rPr lang="de-DE" sz="1800" b="0" i="0" u="none" strike="noStrike" dirty="0">
                          <a:solidFill>
                            <a:srgbClr val="000000"/>
                          </a:solidFill>
                          <a:latin typeface="Arial"/>
                        </a:rPr>
                        <a:t>2. Nachkriegszyklus)</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637">
                <a:tc>
                  <a:txBody>
                    <a:bodyPr/>
                    <a:lstStyle/>
                    <a:p>
                      <a:pPr algn="ctr" fontAlgn="t"/>
                      <a:r>
                        <a:rPr lang="de-DE" sz="1800" b="0" i="0" u="none" strike="noStrike" dirty="0">
                          <a:solidFill>
                            <a:srgbClr val="000000"/>
                          </a:solidFill>
                          <a:latin typeface="Arial"/>
                        </a:rPr>
                        <a:t>1975</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1968 -  1975</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8 </a:t>
                      </a:r>
                      <a:r>
                        <a:rPr lang="de-DE" sz="1800" b="0" i="0" u="none" strike="noStrike" dirty="0" smtClean="0">
                          <a:solidFill>
                            <a:srgbClr val="000000"/>
                          </a:solidFill>
                          <a:latin typeface="Arial"/>
                        </a:rPr>
                        <a:t>Jahre </a:t>
                      </a:r>
                      <a:r>
                        <a:rPr lang="de-DE" sz="1800" b="0" i="0" u="none" strike="noStrike" dirty="0">
                          <a:solidFill>
                            <a:srgbClr val="000000"/>
                          </a:solidFill>
                          <a:latin typeface="Arial"/>
                        </a:rPr>
                        <a:t>(3. Nachkriegszyklus)</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528">
                <a:tc>
                  <a:txBody>
                    <a:bodyPr/>
                    <a:lstStyle/>
                    <a:p>
                      <a:pPr algn="ctr" fontAlgn="t"/>
                      <a:r>
                        <a:rPr lang="de-DE" sz="1800" b="0" i="0" u="none" strike="noStrike" dirty="0">
                          <a:solidFill>
                            <a:srgbClr val="000000"/>
                          </a:solidFill>
                          <a:latin typeface="Arial"/>
                        </a:rPr>
                        <a:t>1982</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1976 -  1982</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7 </a:t>
                      </a:r>
                      <a:r>
                        <a:rPr lang="de-DE" sz="1800" b="0" i="0" u="none" strike="noStrike" dirty="0" smtClean="0">
                          <a:solidFill>
                            <a:srgbClr val="000000"/>
                          </a:solidFill>
                          <a:latin typeface="Arial"/>
                        </a:rPr>
                        <a:t>Jahre </a:t>
                      </a:r>
                      <a:r>
                        <a:rPr lang="de-DE" sz="1800" b="0" i="0" u="none" strike="noStrike" dirty="0">
                          <a:solidFill>
                            <a:srgbClr val="000000"/>
                          </a:solidFill>
                          <a:latin typeface="Arial"/>
                        </a:rPr>
                        <a:t>(4. Nachkriegszyklus)</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736">
                <a:tc>
                  <a:txBody>
                    <a:bodyPr/>
                    <a:lstStyle/>
                    <a:p>
                      <a:pPr algn="ctr" fontAlgn="t"/>
                      <a:r>
                        <a:rPr lang="de-DE" sz="1800" b="0" i="0" u="none" strike="noStrike" dirty="0">
                          <a:solidFill>
                            <a:srgbClr val="000000"/>
                          </a:solidFill>
                          <a:latin typeface="Arial"/>
                        </a:rPr>
                        <a:t>1993</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1983 – 1993</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11 </a:t>
                      </a:r>
                      <a:r>
                        <a:rPr lang="de-DE" sz="1800" b="0" i="0" u="none" strike="noStrike" dirty="0" smtClean="0">
                          <a:solidFill>
                            <a:srgbClr val="000000"/>
                          </a:solidFill>
                          <a:latin typeface="Arial"/>
                        </a:rPr>
                        <a:t>Jahre </a:t>
                      </a:r>
                      <a:r>
                        <a:rPr lang="de-DE" sz="1800" b="0" i="0" u="none" strike="noStrike" dirty="0">
                          <a:solidFill>
                            <a:srgbClr val="000000"/>
                          </a:solidFill>
                          <a:latin typeface="Arial"/>
                        </a:rPr>
                        <a:t>(5. Nachkriegszyklus)</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943">
                <a:tc>
                  <a:txBody>
                    <a:bodyPr/>
                    <a:lstStyle/>
                    <a:p>
                      <a:pPr algn="ctr" fontAlgn="t"/>
                      <a:r>
                        <a:rPr lang="de-DE" sz="1800" b="0" i="0" u="none" strike="noStrike" dirty="0">
                          <a:solidFill>
                            <a:srgbClr val="000000"/>
                          </a:solidFill>
                          <a:latin typeface="Arial"/>
                        </a:rPr>
                        <a:t>2003</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1994 – 2003</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10 </a:t>
                      </a:r>
                      <a:r>
                        <a:rPr lang="de-DE" sz="1800" b="0" i="0" u="none" strike="noStrike" dirty="0" smtClean="0">
                          <a:solidFill>
                            <a:srgbClr val="000000"/>
                          </a:solidFill>
                          <a:latin typeface="Arial"/>
                        </a:rPr>
                        <a:t>Jahre </a:t>
                      </a:r>
                      <a:r>
                        <a:rPr lang="de-DE" sz="1800" b="0" i="0" u="none" strike="noStrike" dirty="0">
                          <a:solidFill>
                            <a:srgbClr val="000000"/>
                          </a:solidFill>
                          <a:latin typeface="Arial"/>
                        </a:rPr>
                        <a:t>(6. Nachkriegszyklus)</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032">
                <a:tc>
                  <a:txBody>
                    <a:bodyPr/>
                    <a:lstStyle/>
                    <a:p>
                      <a:pPr algn="ctr" fontAlgn="t"/>
                      <a:r>
                        <a:rPr lang="de-DE" sz="1800" b="0" i="0" u="none" strike="noStrike" dirty="0">
                          <a:solidFill>
                            <a:srgbClr val="000000"/>
                          </a:solidFill>
                          <a:latin typeface="Arial"/>
                        </a:rPr>
                        <a:t>2009 ??</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2004 - ??</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800" b="0" i="0" u="none" strike="noStrike" dirty="0">
                          <a:solidFill>
                            <a:srgbClr val="000000"/>
                          </a:solidFill>
                          <a:latin typeface="Arial"/>
                        </a:rPr>
                        <a:t>7. Nachkriegszyklus</a:t>
                      </a:r>
                    </a:p>
                  </a:txBody>
                  <a:tcPr marL="9526" marR="9526" marT="95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709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2185</Words>
  <Application>Microsoft Office PowerPoint</Application>
  <PresentationFormat>Breitbild</PresentationFormat>
  <Paragraphs>495</Paragraphs>
  <Slides>53</Slides>
  <Notes>51</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53</vt:i4>
      </vt:variant>
    </vt:vector>
  </HeadingPairs>
  <TitlesOfParts>
    <vt:vector size="63" baseType="lpstr">
      <vt:lpstr>Arial Unicode MS</vt:lpstr>
      <vt:lpstr>SimSun</vt:lpstr>
      <vt:lpstr>Arial</vt:lpstr>
      <vt:lpstr>Caecilia-Roman</vt:lpstr>
      <vt:lpstr>Calibri</vt:lpstr>
      <vt:lpstr>Calibri Light</vt:lpstr>
      <vt:lpstr>Times New Roman</vt:lpstr>
      <vt:lpstr>Wingdings</vt:lpstr>
      <vt:lpstr>Office Theme</vt:lpstr>
      <vt:lpstr>Photo Editor Photo</vt:lpstr>
      <vt:lpstr>PowerPoint-Präsentation</vt:lpstr>
      <vt:lpstr>PowerPoint-Präsentation</vt:lpstr>
      <vt:lpstr>PowerPoint-Präsentation</vt:lpstr>
      <vt:lpstr>Karl Marx lebte von 1818 bis 1883                             </vt:lpstr>
      <vt:lpstr>Das Leben von Karl Marx </vt:lpstr>
      <vt:lpstr>Das Leben von Karl Marx </vt:lpstr>
      <vt:lpstr>Welche Krisen untersuchte Marx ?</vt:lpstr>
      <vt:lpstr>PowerPoint-Präsentation</vt:lpstr>
      <vt:lpstr>Konjunkturzyklen in Deutschland 1945 - 2009  </vt:lpstr>
      <vt:lpstr>Jüngste Finanzkrisen</vt:lpstr>
      <vt:lpstr>PowerPoint-Präsentation</vt:lpstr>
      <vt:lpstr>PowerPoint-Präsentation</vt:lpstr>
      <vt:lpstr>Neoklassische Erklärungen     </vt:lpstr>
      <vt:lpstr>Nach Jean-Baptiste Say und seinen neoklassischen Nachfolgern erzeugt der  Kapitalismus keine zyklischen Wirtschaftskrisen.</vt:lpstr>
      <vt:lpstr>PowerPoint-Präsentation</vt:lpstr>
      <vt:lpstr>Wie erklärte Keynes die Wirtschafts- und Finanzkrisen ?</vt:lpstr>
      <vt:lpstr>Keynes Grundgedanken </vt:lpstr>
      <vt:lpstr>Kommen wir zur Marxschen Krisenerklärung  </vt:lpstr>
      <vt:lpstr>Merkmale der kapitalistischen Marktwirtschaft  </vt:lpstr>
      <vt:lpstr>Merkmale der Marktwirtschaft  nach Marx</vt:lpstr>
      <vt:lpstr>Bedeutung der Marktkonkurrenz</vt:lpstr>
      <vt:lpstr>Das wichtigste Kapitalgesetz ist: möglichst große Kapitalverwertung</vt:lpstr>
      <vt:lpstr>Was sind weitere Gesetze des Kapitals ?</vt:lpstr>
      <vt:lpstr>    Woher kommt der Profit ?</vt:lpstr>
      <vt:lpstr>Profitverteilung</vt:lpstr>
      <vt:lpstr>Marx Erklärung der zyklischen Wirtschaftkrisen</vt:lpstr>
      <vt:lpstr>PowerPoint-Präsentation</vt:lpstr>
      <vt:lpstr>Marx Krisenuntersuchungen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Kommen wir zu den Finanzkrisen</vt:lpstr>
      <vt:lpstr>Die zyklischen Finanzkrisen</vt:lpstr>
      <vt:lpstr>PowerPoint-Präsentation</vt:lpstr>
      <vt:lpstr>Die selbständigen Finanzkrisen</vt:lpstr>
      <vt:lpstr>PowerPoint-Präsentation</vt:lpstr>
      <vt:lpstr>Ursachen der Finanzkrisen</vt:lpstr>
      <vt:lpstr>Wie erklärt Marx die Finanzkrisen ?             </vt:lpstr>
      <vt:lpstr>Welche Rolle spielt bei Marx die Spekulation ?</vt:lpstr>
      <vt:lpstr>Woher kommt die Spekulationsgier ?</vt:lpstr>
      <vt:lpstr>Daraus folgt:</vt:lpstr>
      <vt:lpstr>Daraus folgt nach Marx weiter : </vt:lpstr>
      <vt:lpstr>Marx Krisenerkenntnisse        </vt:lpstr>
      <vt:lpstr>Was tun ?</vt:lpstr>
      <vt:lpstr>Karl Marx  </vt:lpstr>
      <vt:lpstr>Karl Marx  </vt:lpstr>
      <vt:lpstr> Wie könnte nach Marx die Umgestaltung des Finanzbereichs aussehen ? </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Endeward Detlef</dc:creator>
  <cp:lastModifiedBy>Endeward Detlef</cp:lastModifiedBy>
  <cp:revision>1</cp:revision>
  <dcterms:created xsi:type="dcterms:W3CDTF">2018-02-17T12:47:58Z</dcterms:created>
  <dcterms:modified xsi:type="dcterms:W3CDTF">2018-02-17T12:48:30Z</dcterms:modified>
</cp:coreProperties>
</file>